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36"/>
  </p:notesMasterIdLst>
  <p:sldIdLst>
    <p:sldId id="258" r:id="rId4"/>
    <p:sldId id="259" r:id="rId5"/>
    <p:sldId id="263" r:id="rId6"/>
    <p:sldId id="261" r:id="rId7"/>
    <p:sldId id="283" r:id="rId8"/>
    <p:sldId id="257" r:id="rId9"/>
    <p:sldId id="266" r:id="rId10"/>
    <p:sldId id="260" r:id="rId11"/>
    <p:sldId id="284" r:id="rId12"/>
    <p:sldId id="262" r:id="rId13"/>
    <p:sldId id="267" r:id="rId14"/>
    <p:sldId id="268" r:id="rId15"/>
    <p:sldId id="269" r:id="rId16"/>
    <p:sldId id="273" r:id="rId17"/>
    <p:sldId id="270" r:id="rId18"/>
    <p:sldId id="276" r:id="rId19"/>
    <p:sldId id="275" r:id="rId20"/>
    <p:sldId id="264" r:id="rId21"/>
    <p:sldId id="272" r:id="rId22"/>
    <p:sldId id="265" r:id="rId23"/>
    <p:sldId id="271" r:id="rId24"/>
    <p:sldId id="274" r:id="rId25"/>
    <p:sldId id="277" r:id="rId26"/>
    <p:sldId id="278" r:id="rId27"/>
    <p:sldId id="286" r:id="rId28"/>
    <p:sldId id="279" r:id="rId29"/>
    <p:sldId id="282" r:id="rId30"/>
    <p:sldId id="280" r:id="rId31"/>
    <p:sldId id="287" r:id="rId32"/>
    <p:sldId id="281" r:id="rId33"/>
    <p:sldId id="288" r:id="rId34"/>
    <p:sldId id="28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66"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4AD60A-A0CA-489F-A26C-6A0609D93588}" type="datetimeFigureOut">
              <a:rPr lang="en-US" smtClean="0"/>
              <a:t>3/30/2017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AF0FC8-8E65-4864-9DB4-169FB51EC4E1}" type="slidenum">
              <a:rPr lang="en-US" smtClean="0"/>
              <a:t>‹#›</a:t>
            </a:fld>
            <a:endParaRPr lang="en-US"/>
          </a:p>
        </p:txBody>
      </p:sp>
    </p:spTree>
    <p:extLst>
      <p:ext uri="{BB962C8B-B14F-4D97-AF65-F5344CB8AC3E}">
        <p14:creationId xmlns:p14="http://schemas.microsoft.com/office/powerpoint/2010/main" val="1513616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2585825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i="1" baseline="0">
                <a:solidFill>
                  <a:srgbClr val="FFFF99"/>
                </a:solidFill>
                <a:latin typeface="Comic Sans MS" pitchFamily="66"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baseline="0">
                <a:solidFill>
                  <a:schemeClr val="bg2"/>
                </a:solidFill>
                <a:latin typeface="Lucida Calligraphy"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609600" y="6172201"/>
            <a:ext cx="2844800" cy="365125"/>
          </a:xfrm>
        </p:spPr>
        <p:txBody>
          <a:bodyPr/>
          <a:lstStyle>
            <a:lvl1pPr>
              <a:defRPr sz="1600" baseline="0">
                <a:solidFill>
                  <a:schemeClr val="bg2"/>
                </a:solidFill>
                <a:latin typeface="Brush Script MT" pitchFamily="66" charset="0"/>
              </a:defRPr>
            </a:lvl1pPr>
          </a:lstStyle>
          <a:p>
            <a:pPr>
              <a:defRPr/>
            </a:pPr>
            <a:endParaRPr lang="en-US"/>
          </a:p>
        </p:txBody>
      </p:sp>
      <p:sp>
        <p:nvSpPr>
          <p:cNvPr id="5" name="Footer Placeholder 4"/>
          <p:cNvSpPr>
            <a:spLocks noGrp="1"/>
          </p:cNvSpPr>
          <p:nvPr>
            <p:ph type="ftr" sz="quarter" idx="11"/>
          </p:nvPr>
        </p:nvSpPr>
        <p:spPr>
          <a:xfrm>
            <a:off x="4165600" y="6172201"/>
            <a:ext cx="3860800" cy="365125"/>
          </a:xfrm>
        </p:spPr>
        <p:txBody>
          <a:bodyPr/>
          <a:lstStyle>
            <a:lvl1pPr marL="0" algn="ctr" defTabSz="914400" rtl="0" eaLnBrk="1" latinLnBrk="0" hangingPunct="1">
              <a:defRPr lang="en-US" sz="1600" kern="1200" baseline="0">
                <a:solidFill>
                  <a:schemeClr val="bg2"/>
                </a:solidFill>
                <a:latin typeface="Brush Script MT" pitchFamily="66" charset="0"/>
                <a:ea typeface="+mn-ea"/>
                <a:cs typeface="+mn-cs"/>
              </a:defRPr>
            </a:lvl1pPr>
          </a:lstStyle>
          <a:p>
            <a:pPr>
              <a:defRPr/>
            </a:pPr>
            <a:endParaRPr/>
          </a:p>
        </p:txBody>
      </p:sp>
      <p:sp>
        <p:nvSpPr>
          <p:cNvPr id="6" name="Slide Number Placeholder 5"/>
          <p:cNvSpPr>
            <a:spLocks noGrp="1"/>
          </p:cNvSpPr>
          <p:nvPr>
            <p:ph type="sldNum" sz="quarter" idx="12"/>
          </p:nvPr>
        </p:nvSpPr>
        <p:spPr>
          <a:xfrm>
            <a:off x="8737600" y="6172201"/>
            <a:ext cx="2844800" cy="365125"/>
          </a:xfrm>
        </p:spPr>
        <p:txBody>
          <a:bodyPr/>
          <a:lstStyle>
            <a:lvl1pPr>
              <a:defRPr sz="1600">
                <a:solidFill>
                  <a:schemeClr val="bg2"/>
                </a:solidFill>
                <a:latin typeface="Brush Script MT" panose="03060802040406070304" pitchFamily="66" charset="0"/>
              </a:defRPr>
            </a:lvl1pPr>
          </a:lstStyle>
          <a:p>
            <a:pPr>
              <a:defRPr/>
            </a:pPr>
            <a:fld id="{5461B25A-7F6B-4B44-8150-EB8EF6F34F14}" type="slidenum">
              <a:rPr lang="en-US" altLang="en-US"/>
              <a:pPr>
                <a:defRPr/>
              </a:pPr>
              <a:t>‹#›</a:t>
            </a:fld>
            <a:endParaRPr lang="en-US" altLang="en-US"/>
          </a:p>
        </p:txBody>
      </p:sp>
    </p:spTree>
    <p:extLst>
      <p:ext uri="{BB962C8B-B14F-4D97-AF65-F5344CB8AC3E}">
        <p14:creationId xmlns:p14="http://schemas.microsoft.com/office/powerpoint/2010/main" val="1734970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0B8B347-E719-45EB-8097-8850BD01A057}" type="slidenum">
              <a:rPr lang="en-US" altLang="en-US"/>
              <a:pPr>
                <a:defRPr/>
              </a:pPr>
              <a:t>‹#›</a:t>
            </a:fld>
            <a:endParaRPr lang="en-US" altLang="en-US"/>
          </a:p>
        </p:txBody>
      </p:sp>
    </p:spTree>
    <p:extLst>
      <p:ext uri="{BB962C8B-B14F-4D97-AF65-F5344CB8AC3E}">
        <p14:creationId xmlns:p14="http://schemas.microsoft.com/office/powerpoint/2010/main" val="670224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8BB162-5445-4A2F-9FE0-3A438CF26934}" type="slidenum">
              <a:rPr lang="en-US" altLang="en-US"/>
              <a:pPr>
                <a:defRPr/>
              </a:pPr>
              <a:t>‹#›</a:t>
            </a:fld>
            <a:endParaRPr lang="en-US" altLang="en-US"/>
          </a:p>
        </p:txBody>
      </p:sp>
    </p:spTree>
    <p:extLst>
      <p:ext uri="{BB962C8B-B14F-4D97-AF65-F5344CB8AC3E}">
        <p14:creationId xmlns:p14="http://schemas.microsoft.com/office/powerpoint/2010/main" val="3569471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i="1" baseline="0">
                <a:solidFill>
                  <a:srgbClr val="FFFF99"/>
                </a:solidFill>
                <a:latin typeface="Comic Sans MS" pitchFamily="66"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baseline="0">
                <a:solidFill>
                  <a:schemeClr val="bg2"/>
                </a:solidFill>
                <a:latin typeface="Lucida Calligraphy"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609600" y="6172201"/>
            <a:ext cx="2844800" cy="365125"/>
          </a:xfrm>
        </p:spPr>
        <p:txBody>
          <a:bodyPr/>
          <a:lstStyle>
            <a:lvl1pPr>
              <a:defRPr sz="1600" baseline="0">
                <a:solidFill>
                  <a:schemeClr val="bg2"/>
                </a:solidFill>
                <a:latin typeface="Brush Script MT" pitchFamily="66" charset="0"/>
              </a:defRPr>
            </a:lvl1pPr>
          </a:lstStyle>
          <a:p>
            <a:pPr>
              <a:defRPr/>
            </a:pPr>
            <a:endParaRPr lang="en-US">
              <a:solidFill>
                <a:srgbClr val="EEECE1"/>
              </a:solidFill>
            </a:endParaRPr>
          </a:p>
        </p:txBody>
      </p:sp>
      <p:sp>
        <p:nvSpPr>
          <p:cNvPr id="5" name="Footer Placeholder 4"/>
          <p:cNvSpPr>
            <a:spLocks noGrp="1"/>
          </p:cNvSpPr>
          <p:nvPr>
            <p:ph type="ftr" sz="quarter" idx="11"/>
          </p:nvPr>
        </p:nvSpPr>
        <p:spPr>
          <a:xfrm>
            <a:off x="4165600" y="6172201"/>
            <a:ext cx="3860800" cy="365125"/>
          </a:xfrm>
        </p:spPr>
        <p:txBody>
          <a:bodyPr/>
          <a:lstStyle>
            <a:lvl1pPr marL="0" algn="ctr" defTabSz="914400" rtl="0" eaLnBrk="1" latinLnBrk="0" hangingPunct="1">
              <a:defRPr lang="en-US" sz="1600" kern="1200" baseline="0">
                <a:solidFill>
                  <a:schemeClr val="bg2"/>
                </a:solidFill>
                <a:latin typeface="Brush Script MT" pitchFamily="66" charset="0"/>
                <a:ea typeface="+mn-ea"/>
                <a:cs typeface="+mn-cs"/>
              </a:defRPr>
            </a:lvl1pPr>
          </a:lstStyle>
          <a:p>
            <a:pPr>
              <a:defRPr/>
            </a:pPr>
            <a:endParaRPr>
              <a:solidFill>
                <a:srgbClr val="EEECE1"/>
              </a:solidFill>
            </a:endParaRPr>
          </a:p>
        </p:txBody>
      </p:sp>
      <p:sp>
        <p:nvSpPr>
          <p:cNvPr id="6" name="Slide Number Placeholder 5"/>
          <p:cNvSpPr>
            <a:spLocks noGrp="1"/>
          </p:cNvSpPr>
          <p:nvPr>
            <p:ph type="sldNum" sz="quarter" idx="12"/>
          </p:nvPr>
        </p:nvSpPr>
        <p:spPr>
          <a:xfrm>
            <a:off x="8737600" y="6172201"/>
            <a:ext cx="2844800" cy="365125"/>
          </a:xfrm>
        </p:spPr>
        <p:txBody>
          <a:bodyPr/>
          <a:lstStyle>
            <a:lvl1pPr>
              <a:defRPr sz="1600">
                <a:solidFill>
                  <a:schemeClr val="bg2"/>
                </a:solidFill>
                <a:latin typeface="Brush Script MT" panose="03060802040406070304" pitchFamily="66" charset="0"/>
              </a:defRPr>
            </a:lvl1pPr>
          </a:lstStyle>
          <a:p>
            <a:fld id="{48C008D0-6335-418B-B335-E1DA771984EB}" type="slidenum">
              <a:rPr lang="en-US" altLang="en-US">
                <a:solidFill>
                  <a:srgbClr val="EEECE1"/>
                </a:solidFill>
              </a:rPr>
              <a:pPr/>
              <a:t>‹#›</a:t>
            </a:fld>
            <a:endParaRPr lang="en-US" altLang="en-US">
              <a:solidFill>
                <a:srgbClr val="EEECE1"/>
              </a:solidFill>
            </a:endParaRPr>
          </a:p>
        </p:txBody>
      </p:sp>
    </p:spTree>
    <p:extLst>
      <p:ext uri="{BB962C8B-B14F-4D97-AF65-F5344CB8AC3E}">
        <p14:creationId xmlns:p14="http://schemas.microsoft.com/office/powerpoint/2010/main" val="2012752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Documents and Settings\User\Local Settings\Temporary Internet Files\Content.IE5\STEB01UR\MCj0434823000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74400" y="6096000"/>
            <a:ext cx="812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7" name="Slide Number Placeholder 5"/>
          <p:cNvSpPr>
            <a:spLocks noGrp="1"/>
          </p:cNvSpPr>
          <p:nvPr>
            <p:ph type="sldNum" sz="quarter" idx="12"/>
          </p:nvPr>
        </p:nvSpPr>
        <p:spPr>
          <a:xfrm>
            <a:off x="10363200" y="6248401"/>
            <a:ext cx="1320800" cy="365125"/>
          </a:xfrm>
        </p:spPr>
        <p:txBody>
          <a:bodyPr/>
          <a:lstStyle>
            <a:lvl1pPr>
              <a:defRPr b="1">
                <a:solidFill>
                  <a:srgbClr val="FFFF00"/>
                </a:solidFill>
              </a:defRPr>
            </a:lvl1pPr>
          </a:lstStyle>
          <a:p>
            <a:fld id="{59DB0BEB-1F09-4F6D-B2DD-DEB8AE7BB8C9}" type="slidenum">
              <a:rPr lang="en-US" altLang="en-US"/>
              <a:pPr/>
              <a:t>‹#›</a:t>
            </a:fld>
            <a:endParaRPr lang="en-US" altLang="en-US"/>
          </a:p>
        </p:txBody>
      </p:sp>
    </p:spTree>
    <p:extLst>
      <p:ext uri="{BB962C8B-B14F-4D97-AF65-F5344CB8AC3E}">
        <p14:creationId xmlns:p14="http://schemas.microsoft.com/office/powerpoint/2010/main" val="42819082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lvl1pPr>
              <a:defRPr/>
            </a:lvl1pPr>
          </a:lstStyle>
          <a:p>
            <a:fld id="{C3DD6A0D-009D-438A-8D32-755564BAB10E}" type="slidenum">
              <a:rPr lang="en-US" altLang="en-US">
                <a:solidFill>
                  <a:prstClr val="white"/>
                </a:solidFill>
              </a:rPr>
              <a:pPr/>
              <a:t>‹#›</a:t>
            </a:fld>
            <a:endParaRPr lang="en-US" altLang="en-US">
              <a:solidFill>
                <a:prstClr val="white"/>
              </a:solidFill>
            </a:endParaRPr>
          </a:p>
        </p:txBody>
      </p:sp>
    </p:spTree>
    <p:extLst>
      <p:ext uri="{BB962C8B-B14F-4D97-AF65-F5344CB8AC3E}">
        <p14:creationId xmlns:p14="http://schemas.microsoft.com/office/powerpoint/2010/main" val="37957079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7" name="Slide Number Placeholder 5"/>
          <p:cNvSpPr>
            <a:spLocks noGrp="1"/>
          </p:cNvSpPr>
          <p:nvPr>
            <p:ph type="sldNum" sz="quarter" idx="12"/>
          </p:nvPr>
        </p:nvSpPr>
        <p:spPr/>
        <p:txBody>
          <a:bodyPr/>
          <a:lstStyle>
            <a:lvl1pPr>
              <a:defRPr/>
            </a:lvl1pPr>
          </a:lstStyle>
          <a:p>
            <a:fld id="{263992F4-B92C-45E8-A29A-2DFD2511D3BB}" type="slidenum">
              <a:rPr lang="en-US" altLang="en-US">
                <a:solidFill>
                  <a:prstClr val="white"/>
                </a:solidFill>
              </a:rPr>
              <a:pPr/>
              <a:t>‹#›</a:t>
            </a:fld>
            <a:endParaRPr lang="en-US" altLang="en-US">
              <a:solidFill>
                <a:prstClr val="white"/>
              </a:solidFill>
            </a:endParaRPr>
          </a:p>
        </p:txBody>
      </p:sp>
    </p:spTree>
    <p:extLst>
      <p:ext uri="{BB962C8B-B14F-4D97-AF65-F5344CB8AC3E}">
        <p14:creationId xmlns:p14="http://schemas.microsoft.com/office/powerpoint/2010/main" val="12455590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9" name="Slide Number Placeholder 5"/>
          <p:cNvSpPr>
            <a:spLocks noGrp="1"/>
          </p:cNvSpPr>
          <p:nvPr>
            <p:ph type="sldNum" sz="quarter" idx="12"/>
          </p:nvPr>
        </p:nvSpPr>
        <p:spPr/>
        <p:txBody>
          <a:bodyPr/>
          <a:lstStyle>
            <a:lvl1pPr>
              <a:defRPr/>
            </a:lvl1pPr>
          </a:lstStyle>
          <a:p>
            <a:fld id="{4CB95F38-D3A5-4B9D-976E-2AB80B43C180}" type="slidenum">
              <a:rPr lang="en-US" altLang="en-US">
                <a:solidFill>
                  <a:prstClr val="white"/>
                </a:solidFill>
              </a:rPr>
              <a:pPr/>
              <a:t>‹#›</a:t>
            </a:fld>
            <a:endParaRPr lang="en-US" altLang="en-US">
              <a:solidFill>
                <a:prstClr val="white"/>
              </a:solidFill>
            </a:endParaRPr>
          </a:p>
        </p:txBody>
      </p:sp>
    </p:spTree>
    <p:extLst>
      <p:ext uri="{BB962C8B-B14F-4D97-AF65-F5344CB8AC3E}">
        <p14:creationId xmlns:p14="http://schemas.microsoft.com/office/powerpoint/2010/main" val="5930582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5" name="Slide Number Placeholder 5"/>
          <p:cNvSpPr>
            <a:spLocks noGrp="1"/>
          </p:cNvSpPr>
          <p:nvPr>
            <p:ph type="sldNum" sz="quarter" idx="12"/>
          </p:nvPr>
        </p:nvSpPr>
        <p:spPr/>
        <p:txBody>
          <a:bodyPr/>
          <a:lstStyle>
            <a:lvl1pPr>
              <a:defRPr/>
            </a:lvl1pPr>
          </a:lstStyle>
          <a:p>
            <a:fld id="{D0959713-1588-47F1-B56A-6520D3D8367F}" type="slidenum">
              <a:rPr lang="en-US" altLang="en-US">
                <a:solidFill>
                  <a:prstClr val="white"/>
                </a:solidFill>
              </a:rPr>
              <a:pPr/>
              <a:t>‹#›</a:t>
            </a:fld>
            <a:endParaRPr lang="en-US" altLang="en-US">
              <a:solidFill>
                <a:prstClr val="white"/>
              </a:solidFill>
            </a:endParaRPr>
          </a:p>
        </p:txBody>
      </p:sp>
    </p:spTree>
    <p:extLst>
      <p:ext uri="{BB962C8B-B14F-4D97-AF65-F5344CB8AC3E}">
        <p14:creationId xmlns:p14="http://schemas.microsoft.com/office/powerpoint/2010/main" val="15720654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4" name="Slide Number Placeholder 5"/>
          <p:cNvSpPr>
            <a:spLocks noGrp="1"/>
          </p:cNvSpPr>
          <p:nvPr>
            <p:ph type="sldNum" sz="quarter" idx="12"/>
          </p:nvPr>
        </p:nvSpPr>
        <p:spPr/>
        <p:txBody>
          <a:bodyPr/>
          <a:lstStyle>
            <a:lvl1pPr>
              <a:defRPr/>
            </a:lvl1pPr>
          </a:lstStyle>
          <a:p>
            <a:fld id="{0BF8066E-73EF-4122-8657-E8C2C6438E5E}" type="slidenum">
              <a:rPr lang="en-US" altLang="en-US">
                <a:solidFill>
                  <a:prstClr val="white"/>
                </a:solidFill>
              </a:rPr>
              <a:pPr/>
              <a:t>‹#›</a:t>
            </a:fld>
            <a:endParaRPr lang="en-US" altLang="en-US">
              <a:solidFill>
                <a:prstClr val="white"/>
              </a:solidFill>
            </a:endParaRPr>
          </a:p>
        </p:txBody>
      </p:sp>
    </p:spTree>
    <p:extLst>
      <p:ext uri="{BB962C8B-B14F-4D97-AF65-F5344CB8AC3E}">
        <p14:creationId xmlns:p14="http://schemas.microsoft.com/office/powerpoint/2010/main" val="29712087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7" name="Slide Number Placeholder 5"/>
          <p:cNvSpPr>
            <a:spLocks noGrp="1"/>
          </p:cNvSpPr>
          <p:nvPr>
            <p:ph type="sldNum" sz="quarter" idx="12"/>
          </p:nvPr>
        </p:nvSpPr>
        <p:spPr/>
        <p:txBody>
          <a:bodyPr/>
          <a:lstStyle>
            <a:lvl1pPr>
              <a:defRPr/>
            </a:lvl1pPr>
          </a:lstStyle>
          <a:p>
            <a:fld id="{F17198D4-D3A9-40E6-ADB4-5E822EDE2105}" type="slidenum">
              <a:rPr lang="en-US" altLang="en-US">
                <a:solidFill>
                  <a:prstClr val="white"/>
                </a:solidFill>
              </a:rPr>
              <a:pPr/>
              <a:t>‹#›</a:t>
            </a:fld>
            <a:endParaRPr lang="en-US" altLang="en-US">
              <a:solidFill>
                <a:prstClr val="white"/>
              </a:solidFill>
            </a:endParaRPr>
          </a:p>
        </p:txBody>
      </p:sp>
    </p:spTree>
    <p:extLst>
      <p:ext uri="{BB962C8B-B14F-4D97-AF65-F5344CB8AC3E}">
        <p14:creationId xmlns:p14="http://schemas.microsoft.com/office/powerpoint/2010/main" val="2284263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Documents and Settings\User\Local Settings\Temporary Internet Files\Content.IE5\STEB01UR\MCj0434823000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74400" y="6096000"/>
            <a:ext cx="812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10363200" y="6248401"/>
            <a:ext cx="1320800" cy="365125"/>
          </a:xfrm>
        </p:spPr>
        <p:txBody>
          <a:bodyPr/>
          <a:lstStyle>
            <a:lvl1pPr>
              <a:defRPr b="1">
                <a:solidFill>
                  <a:srgbClr val="FFFF00"/>
                </a:solidFill>
              </a:defRPr>
            </a:lvl1pPr>
          </a:lstStyle>
          <a:p>
            <a:pPr>
              <a:defRPr/>
            </a:pPr>
            <a:fld id="{A07027DA-23A7-42F6-87FA-2C4BA6586FE2}" type="slidenum">
              <a:rPr lang="en-US" altLang="en-US"/>
              <a:pPr>
                <a:defRPr/>
              </a:pPr>
              <a:t>‹#›</a:t>
            </a:fld>
            <a:endParaRPr lang="en-US" altLang="en-US"/>
          </a:p>
        </p:txBody>
      </p:sp>
    </p:spTree>
    <p:extLst>
      <p:ext uri="{BB962C8B-B14F-4D97-AF65-F5344CB8AC3E}">
        <p14:creationId xmlns:p14="http://schemas.microsoft.com/office/powerpoint/2010/main" val="29401059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7" name="Slide Number Placeholder 5"/>
          <p:cNvSpPr>
            <a:spLocks noGrp="1"/>
          </p:cNvSpPr>
          <p:nvPr>
            <p:ph type="sldNum" sz="quarter" idx="12"/>
          </p:nvPr>
        </p:nvSpPr>
        <p:spPr/>
        <p:txBody>
          <a:bodyPr/>
          <a:lstStyle>
            <a:lvl1pPr>
              <a:defRPr/>
            </a:lvl1pPr>
          </a:lstStyle>
          <a:p>
            <a:fld id="{1F9613B9-812D-41F8-9D29-AFA6DF5013BD}" type="slidenum">
              <a:rPr lang="en-US" altLang="en-US">
                <a:solidFill>
                  <a:prstClr val="white"/>
                </a:solidFill>
              </a:rPr>
              <a:pPr/>
              <a:t>‹#›</a:t>
            </a:fld>
            <a:endParaRPr lang="en-US" altLang="en-US">
              <a:solidFill>
                <a:prstClr val="white"/>
              </a:solidFill>
            </a:endParaRPr>
          </a:p>
        </p:txBody>
      </p:sp>
    </p:spTree>
    <p:extLst>
      <p:ext uri="{BB962C8B-B14F-4D97-AF65-F5344CB8AC3E}">
        <p14:creationId xmlns:p14="http://schemas.microsoft.com/office/powerpoint/2010/main" val="37850173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lvl1pPr>
              <a:defRPr/>
            </a:lvl1pPr>
          </a:lstStyle>
          <a:p>
            <a:fld id="{65400DF9-1C43-4E8F-A139-B982B6AFDFBB}" type="slidenum">
              <a:rPr lang="en-US" altLang="en-US">
                <a:solidFill>
                  <a:prstClr val="white"/>
                </a:solidFill>
              </a:rPr>
              <a:pPr/>
              <a:t>‹#›</a:t>
            </a:fld>
            <a:endParaRPr lang="en-US" altLang="en-US">
              <a:solidFill>
                <a:prstClr val="white"/>
              </a:solidFill>
            </a:endParaRPr>
          </a:p>
        </p:txBody>
      </p:sp>
    </p:spTree>
    <p:extLst>
      <p:ext uri="{BB962C8B-B14F-4D97-AF65-F5344CB8AC3E}">
        <p14:creationId xmlns:p14="http://schemas.microsoft.com/office/powerpoint/2010/main" val="26548218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lvl1pPr>
              <a:defRPr/>
            </a:lvl1pPr>
          </a:lstStyle>
          <a:p>
            <a:fld id="{8257E970-837B-4E7D-8510-B19956A2F57D}" type="slidenum">
              <a:rPr lang="en-US" altLang="en-US">
                <a:solidFill>
                  <a:prstClr val="white"/>
                </a:solidFill>
              </a:rPr>
              <a:pPr/>
              <a:t>‹#›</a:t>
            </a:fld>
            <a:endParaRPr lang="en-US" altLang="en-US">
              <a:solidFill>
                <a:prstClr val="white"/>
              </a:solidFill>
            </a:endParaRPr>
          </a:p>
        </p:txBody>
      </p:sp>
    </p:spTree>
    <p:extLst>
      <p:ext uri="{BB962C8B-B14F-4D97-AF65-F5344CB8AC3E}">
        <p14:creationId xmlns:p14="http://schemas.microsoft.com/office/powerpoint/2010/main" val="3094502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i="1" baseline="0">
                <a:solidFill>
                  <a:srgbClr val="FFFF99"/>
                </a:solidFill>
                <a:latin typeface="Comic Sans MS" pitchFamily="66"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baseline="0">
                <a:solidFill>
                  <a:schemeClr val="bg2"/>
                </a:solidFill>
                <a:latin typeface="Lucida Calligraphy"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609600" y="6172201"/>
            <a:ext cx="2844800" cy="365125"/>
          </a:xfrm>
        </p:spPr>
        <p:txBody>
          <a:bodyPr/>
          <a:lstStyle>
            <a:lvl1pPr>
              <a:defRPr sz="1600" baseline="0">
                <a:solidFill>
                  <a:schemeClr val="bg2"/>
                </a:solidFill>
                <a:latin typeface="Brush Script MT" pitchFamily="66" charset="0"/>
              </a:defRPr>
            </a:lvl1pPr>
          </a:lstStyle>
          <a:p>
            <a:pPr>
              <a:defRPr/>
            </a:pPr>
            <a:endParaRPr lang="en-US">
              <a:solidFill>
                <a:srgbClr val="EEECE1"/>
              </a:solidFill>
            </a:endParaRPr>
          </a:p>
        </p:txBody>
      </p:sp>
      <p:sp>
        <p:nvSpPr>
          <p:cNvPr id="5" name="Footer Placeholder 4"/>
          <p:cNvSpPr>
            <a:spLocks noGrp="1"/>
          </p:cNvSpPr>
          <p:nvPr>
            <p:ph type="ftr" sz="quarter" idx="11"/>
          </p:nvPr>
        </p:nvSpPr>
        <p:spPr>
          <a:xfrm>
            <a:off x="4165600" y="6172201"/>
            <a:ext cx="3860800" cy="365125"/>
          </a:xfrm>
        </p:spPr>
        <p:txBody>
          <a:bodyPr/>
          <a:lstStyle>
            <a:lvl1pPr marL="0" algn="ctr" defTabSz="914400" rtl="0" eaLnBrk="1" latinLnBrk="0" hangingPunct="1">
              <a:defRPr lang="en-US" sz="1600" kern="1200" baseline="0">
                <a:solidFill>
                  <a:schemeClr val="bg2"/>
                </a:solidFill>
                <a:latin typeface="Brush Script MT" pitchFamily="66" charset="0"/>
                <a:ea typeface="+mn-ea"/>
                <a:cs typeface="+mn-cs"/>
              </a:defRPr>
            </a:lvl1pPr>
          </a:lstStyle>
          <a:p>
            <a:pPr>
              <a:defRPr/>
            </a:pPr>
            <a:endParaRPr>
              <a:solidFill>
                <a:srgbClr val="EEECE1"/>
              </a:solidFill>
            </a:endParaRPr>
          </a:p>
        </p:txBody>
      </p:sp>
      <p:sp>
        <p:nvSpPr>
          <p:cNvPr id="6" name="Slide Number Placeholder 5"/>
          <p:cNvSpPr>
            <a:spLocks noGrp="1"/>
          </p:cNvSpPr>
          <p:nvPr>
            <p:ph type="sldNum" sz="quarter" idx="12"/>
          </p:nvPr>
        </p:nvSpPr>
        <p:spPr>
          <a:xfrm>
            <a:off x="8737600" y="6172201"/>
            <a:ext cx="2844800" cy="365125"/>
          </a:xfrm>
        </p:spPr>
        <p:txBody>
          <a:bodyPr/>
          <a:lstStyle>
            <a:lvl1pPr>
              <a:defRPr sz="1600" smtClean="0">
                <a:solidFill>
                  <a:schemeClr val="bg2"/>
                </a:solidFill>
                <a:latin typeface="Brush Script MT" panose="03060802040406070304" pitchFamily="66" charset="0"/>
              </a:defRPr>
            </a:lvl1pPr>
          </a:lstStyle>
          <a:p>
            <a:pPr>
              <a:defRPr/>
            </a:pPr>
            <a:fld id="{0E373825-E43C-447C-B0A8-A4ACDA07F22A}" type="slidenum">
              <a:rPr lang="en-US" altLang="en-US">
                <a:solidFill>
                  <a:srgbClr val="EEECE1"/>
                </a:solidFill>
              </a:rPr>
              <a:pPr>
                <a:defRPr/>
              </a:pPr>
              <a:t>‹#›</a:t>
            </a:fld>
            <a:endParaRPr lang="en-US" altLang="en-US">
              <a:solidFill>
                <a:srgbClr val="EEECE1"/>
              </a:solidFill>
            </a:endParaRPr>
          </a:p>
        </p:txBody>
      </p:sp>
    </p:spTree>
    <p:extLst>
      <p:ext uri="{BB962C8B-B14F-4D97-AF65-F5344CB8AC3E}">
        <p14:creationId xmlns:p14="http://schemas.microsoft.com/office/powerpoint/2010/main" val="38908097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Documents and Settings\User\Local Settings\Temporary Internet Files\Content.IE5\STEB01UR\MCj0434823000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74400" y="6096000"/>
            <a:ext cx="812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7" name="Slide Number Placeholder 5"/>
          <p:cNvSpPr>
            <a:spLocks noGrp="1"/>
          </p:cNvSpPr>
          <p:nvPr>
            <p:ph type="sldNum" sz="quarter" idx="12"/>
          </p:nvPr>
        </p:nvSpPr>
        <p:spPr>
          <a:xfrm>
            <a:off x="10363200" y="6248401"/>
            <a:ext cx="1320800" cy="365125"/>
          </a:xfrm>
        </p:spPr>
        <p:txBody>
          <a:bodyPr/>
          <a:lstStyle>
            <a:lvl1pPr>
              <a:defRPr b="1" smtClean="0">
                <a:solidFill>
                  <a:srgbClr val="FFFF00"/>
                </a:solidFill>
              </a:defRPr>
            </a:lvl1pPr>
          </a:lstStyle>
          <a:p>
            <a:pPr>
              <a:defRPr/>
            </a:pPr>
            <a:fld id="{DA561B66-0A2C-4BD8-8335-C39A7CBDE791}" type="slidenum">
              <a:rPr lang="en-US" altLang="en-US"/>
              <a:pPr>
                <a:defRPr/>
              </a:pPr>
              <a:t>‹#›</a:t>
            </a:fld>
            <a:endParaRPr lang="en-US" altLang="en-US"/>
          </a:p>
        </p:txBody>
      </p:sp>
    </p:spTree>
    <p:extLst>
      <p:ext uri="{BB962C8B-B14F-4D97-AF65-F5344CB8AC3E}">
        <p14:creationId xmlns:p14="http://schemas.microsoft.com/office/powerpoint/2010/main" val="5531711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B125CC11-B7D7-496E-9207-BB8A6EBD7FAD}" type="slidenum">
              <a:rPr lang="en-US" altLang="en-US">
                <a:solidFill>
                  <a:prstClr val="white"/>
                </a:solidFill>
              </a:rPr>
              <a:pPr>
                <a:defRPr/>
              </a:pPr>
              <a:t>‹#›</a:t>
            </a:fld>
            <a:endParaRPr lang="en-US" altLang="en-US">
              <a:solidFill>
                <a:prstClr val="white"/>
              </a:solidFill>
            </a:endParaRPr>
          </a:p>
        </p:txBody>
      </p:sp>
    </p:spTree>
    <p:extLst>
      <p:ext uri="{BB962C8B-B14F-4D97-AF65-F5344CB8AC3E}">
        <p14:creationId xmlns:p14="http://schemas.microsoft.com/office/powerpoint/2010/main" val="34953882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3C33D4A9-1189-459B-AD38-1AE40A1CC968}" type="slidenum">
              <a:rPr lang="en-US" altLang="en-US">
                <a:solidFill>
                  <a:prstClr val="white"/>
                </a:solidFill>
              </a:rPr>
              <a:pPr>
                <a:defRPr/>
              </a:pPr>
              <a:t>‹#›</a:t>
            </a:fld>
            <a:endParaRPr lang="en-US" altLang="en-US">
              <a:solidFill>
                <a:prstClr val="white"/>
              </a:solidFill>
            </a:endParaRPr>
          </a:p>
        </p:txBody>
      </p:sp>
    </p:spTree>
    <p:extLst>
      <p:ext uri="{BB962C8B-B14F-4D97-AF65-F5344CB8AC3E}">
        <p14:creationId xmlns:p14="http://schemas.microsoft.com/office/powerpoint/2010/main" val="20931210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9" name="Slide Number Placeholder 5"/>
          <p:cNvSpPr>
            <a:spLocks noGrp="1"/>
          </p:cNvSpPr>
          <p:nvPr>
            <p:ph type="sldNum" sz="quarter" idx="12"/>
          </p:nvPr>
        </p:nvSpPr>
        <p:spPr/>
        <p:txBody>
          <a:bodyPr/>
          <a:lstStyle>
            <a:lvl1pPr>
              <a:defRPr/>
            </a:lvl1pPr>
          </a:lstStyle>
          <a:p>
            <a:pPr>
              <a:defRPr/>
            </a:pPr>
            <a:fld id="{90D9F5B9-5A7A-434B-B5BC-B3CE547D9DE1}" type="slidenum">
              <a:rPr lang="en-US" altLang="en-US">
                <a:solidFill>
                  <a:prstClr val="white"/>
                </a:solidFill>
              </a:rPr>
              <a:pPr>
                <a:defRPr/>
              </a:pPr>
              <a:t>‹#›</a:t>
            </a:fld>
            <a:endParaRPr lang="en-US" altLang="en-US">
              <a:solidFill>
                <a:prstClr val="white"/>
              </a:solidFill>
            </a:endParaRPr>
          </a:p>
        </p:txBody>
      </p:sp>
    </p:spTree>
    <p:extLst>
      <p:ext uri="{BB962C8B-B14F-4D97-AF65-F5344CB8AC3E}">
        <p14:creationId xmlns:p14="http://schemas.microsoft.com/office/powerpoint/2010/main" val="17130043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5" name="Slide Number Placeholder 5"/>
          <p:cNvSpPr>
            <a:spLocks noGrp="1"/>
          </p:cNvSpPr>
          <p:nvPr>
            <p:ph type="sldNum" sz="quarter" idx="12"/>
          </p:nvPr>
        </p:nvSpPr>
        <p:spPr/>
        <p:txBody>
          <a:bodyPr/>
          <a:lstStyle>
            <a:lvl1pPr>
              <a:defRPr/>
            </a:lvl1pPr>
          </a:lstStyle>
          <a:p>
            <a:pPr>
              <a:defRPr/>
            </a:pPr>
            <a:fld id="{3C044EDE-5F45-4F40-A48F-0C0CBC9C5E95}" type="slidenum">
              <a:rPr lang="en-US" altLang="en-US">
                <a:solidFill>
                  <a:prstClr val="white"/>
                </a:solidFill>
              </a:rPr>
              <a:pPr>
                <a:defRPr/>
              </a:pPr>
              <a:t>‹#›</a:t>
            </a:fld>
            <a:endParaRPr lang="en-US" altLang="en-US">
              <a:solidFill>
                <a:prstClr val="white"/>
              </a:solidFill>
            </a:endParaRPr>
          </a:p>
        </p:txBody>
      </p:sp>
    </p:spTree>
    <p:extLst>
      <p:ext uri="{BB962C8B-B14F-4D97-AF65-F5344CB8AC3E}">
        <p14:creationId xmlns:p14="http://schemas.microsoft.com/office/powerpoint/2010/main" val="2738882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4" name="Slide Number Placeholder 5"/>
          <p:cNvSpPr>
            <a:spLocks noGrp="1"/>
          </p:cNvSpPr>
          <p:nvPr>
            <p:ph type="sldNum" sz="quarter" idx="12"/>
          </p:nvPr>
        </p:nvSpPr>
        <p:spPr/>
        <p:txBody>
          <a:bodyPr/>
          <a:lstStyle>
            <a:lvl1pPr>
              <a:defRPr/>
            </a:lvl1pPr>
          </a:lstStyle>
          <a:p>
            <a:pPr>
              <a:defRPr/>
            </a:pPr>
            <a:fld id="{A362876A-D4E5-4E50-B388-D30635A62D16}" type="slidenum">
              <a:rPr lang="en-US" altLang="en-US">
                <a:solidFill>
                  <a:prstClr val="white"/>
                </a:solidFill>
              </a:rPr>
              <a:pPr>
                <a:defRPr/>
              </a:pPr>
              <a:t>‹#›</a:t>
            </a:fld>
            <a:endParaRPr lang="en-US" altLang="en-US">
              <a:solidFill>
                <a:prstClr val="white"/>
              </a:solidFill>
            </a:endParaRPr>
          </a:p>
        </p:txBody>
      </p:sp>
    </p:spTree>
    <p:extLst>
      <p:ext uri="{BB962C8B-B14F-4D97-AF65-F5344CB8AC3E}">
        <p14:creationId xmlns:p14="http://schemas.microsoft.com/office/powerpoint/2010/main" val="59120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058A1D-404B-4918-AE1B-DA377565DBFB}" type="slidenum">
              <a:rPr lang="en-US" altLang="en-US"/>
              <a:pPr>
                <a:defRPr/>
              </a:pPr>
              <a:t>‹#›</a:t>
            </a:fld>
            <a:endParaRPr lang="en-US" altLang="en-US"/>
          </a:p>
        </p:txBody>
      </p:sp>
    </p:spTree>
    <p:extLst>
      <p:ext uri="{BB962C8B-B14F-4D97-AF65-F5344CB8AC3E}">
        <p14:creationId xmlns:p14="http://schemas.microsoft.com/office/powerpoint/2010/main" val="13207196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9D610B20-C493-4D19-A2F3-6AA22697B49C}" type="slidenum">
              <a:rPr lang="en-US" altLang="en-US">
                <a:solidFill>
                  <a:prstClr val="white"/>
                </a:solidFill>
              </a:rPr>
              <a:pPr>
                <a:defRPr/>
              </a:pPr>
              <a:t>‹#›</a:t>
            </a:fld>
            <a:endParaRPr lang="en-US" altLang="en-US">
              <a:solidFill>
                <a:prstClr val="white"/>
              </a:solidFill>
            </a:endParaRPr>
          </a:p>
        </p:txBody>
      </p:sp>
    </p:spTree>
    <p:extLst>
      <p:ext uri="{BB962C8B-B14F-4D97-AF65-F5344CB8AC3E}">
        <p14:creationId xmlns:p14="http://schemas.microsoft.com/office/powerpoint/2010/main" val="42828026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F024C04E-0B81-4850-9C1A-4134205DB261}" type="slidenum">
              <a:rPr lang="en-US" altLang="en-US">
                <a:solidFill>
                  <a:prstClr val="white"/>
                </a:solidFill>
              </a:rPr>
              <a:pPr>
                <a:defRPr/>
              </a:pPr>
              <a:t>‹#›</a:t>
            </a:fld>
            <a:endParaRPr lang="en-US" altLang="en-US">
              <a:solidFill>
                <a:prstClr val="white"/>
              </a:solidFill>
            </a:endParaRPr>
          </a:p>
        </p:txBody>
      </p:sp>
    </p:spTree>
    <p:extLst>
      <p:ext uri="{BB962C8B-B14F-4D97-AF65-F5344CB8AC3E}">
        <p14:creationId xmlns:p14="http://schemas.microsoft.com/office/powerpoint/2010/main" val="31253160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E43F4D1D-4FED-4469-BC5E-B902BD21FE59}" type="slidenum">
              <a:rPr lang="en-US" altLang="en-US">
                <a:solidFill>
                  <a:prstClr val="white"/>
                </a:solidFill>
              </a:rPr>
              <a:pPr>
                <a:defRPr/>
              </a:pPr>
              <a:t>‹#›</a:t>
            </a:fld>
            <a:endParaRPr lang="en-US" altLang="en-US">
              <a:solidFill>
                <a:prstClr val="white"/>
              </a:solidFill>
            </a:endParaRPr>
          </a:p>
        </p:txBody>
      </p:sp>
    </p:spTree>
    <p:extLst>
      <p:ext uri="{BB962C8B-B14F-4D97-AF65-F5344CB8AC3E}">
        <p14:creationId xmlns:p14="http://schemas.microsoft.com/office/powerpoint/2010/main" val="28603780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DC862C0F-FE0A-44AA-B46E-AF2645502F65}" type="slidenum">
              <a:rPr lang="en-US" altLang="en-US">
                <a:solidFill>
                  <a:prstClr val="white"/>
                </a:solidFill>
              </a:rPr>
              <a:pPr>
                <a:defRPr/>
              </a:pPr>
              <a:t>‹#›</a:t>
            </a:fld>
            <a:endParaRPr lang="en-US" altLang="en-US">
              <a:solidFill>
                <a:prstClr val="white"/>
              </a:solidFill>
            </a:endParaRPr>
          </a:p>
        </p:txBody>
      </p:sp>
    </p:spTree>
    <p:extLst>
      <p:ext uri="{BB962C8B-B14F-4D97-AF65-F5344CB8AC3E}">
        <p14:creationId xmlns:p14="http://schemas.microsoft.com/office/powerpoint/2010/main" val="1225692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2129390-BD12-4FE8-8AE3-837787795023}" type="slidenum">
              <a:rPr lang="en-US" altLang="en-US"/>
              <a:pPr>
                <a:defRPr/>
              </a:pPr>
              <a:t>‹#›</a:t>
            </a:fld>
            <a:endParaRPr lang="en-US" altLang="en-US"/>
          </a:p>
        </p:txBody>
      </p:sp>
    </p:spTree>
    <p:extLst>
      <p:ext uri="{BB962C8B-B14F-4D97-AF65-F5344CB8AC3E}">
        <p14:creationId xmlns:p14="http://schemas.microsoft.com/office/powerpoint/2010/main" val="3045740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10794F9-5667-49F3-B6E8-23790CBCC259}" type="slidenum">
              <a:rPr lang="en-US" altLang="en-US"/>
              <a:pPr>
                <a:defRPr/>
              </a:pPr>
              <a:t>‹#›</a:t>
            </a:fld>
            <a:endParaRPr lang="en-US" altLang="en-US"/>
          </a:p>
        </p:txBody>
      </p:sp>
    </p:spTree>
    <p:extLst>
      <p:ext uri="{BB962C8B-B14F-4D97-AF65-F5344CB8AC3E}">
        <p14:creationId xmlns:p14="http://schemas.microsoft.com/office/powerpoint/2010/main" val="73450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994A740-C37F-44A9-AA9E-57068D32A8DB}" type="slidenum">
              <a:rPr lang="en-US" altLang="en-US"/>
              <a:pPr>
                <a:defRPr/>
              </a:pPr>
              <a:t>‹#›</a:t>
            </a:fld>
            <a:endParaRPr lang="en-US" altLang="en-US"/>
          </a:p>
        </p:txBody>
      </p:sp>
    </p:spTree>
    <p:extLst>
      <p:ext uri="{BB962C8B-B14F-4D97-AF65-F5344CB8AC3E}">
        <p14:creationId xmlns:p14="http://schemas.microsoft.com/office/powerpoint/2010/main" val="1155066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CD9982A-4269-4ADD-87A2-33DE91E68DDA}" type="slidenum">
              <a:rPr lang="en-US" altLang="en-US"/>
              <a:pPr>
                <a:defRPr/>
              </a:pPr>
              <a:t>‹#›</a:t>
            </a:fld>
            <a:endParaRPr lang="en-US" altLang="en-US"/>
          </a:p>
        </p:txBody>
      </p:sp>
    </p:spTree>
    <p:extLst>
      <p:ext uri="{BB962C8B-B14F-4D97-AF65-F5344CB8AC3E}">
        <p14:creationId xmlns:p14="http://schemas.microsoft.com/office/powerpoint/2010/main" val="4023464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D6C81DD-C2D1-4FC3-B554-3244903D46B2}" type="slidenum">
              <a:rPr lang="en-US" altLang="en-US"/>
              <a:pPr>
                <a:defRPr/>
              </a:pPr>
              <a:t>‹#›</a:t>
            </a:fld>
            <a:endParaRPr lang="en-US" altLang="en-US"/>
          </a:p>
        </p:txBody>
      </p:sp>
    </p:spTree>
    <p:extLst>
      <p:ext uri="{BB962C8B-B14F-4D97-AF65-F5344CB8AC3E}">
        <p14:creationId xmlns:p14="http://schemas.microsoft.com/office/powerpoint/2010/main" val="253421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6F762F7-4DCB-4F82-AD80-B8FCEB6B1913}" type="slidenum">
              <a:rPr lang="en-US" altLang="en-US"/>
              <a:pPr>
                <a:defRPr/>
              </a:pPr>
              <a:t>‹#›</a:t>
            </a:fld>
            <a:endParaRPr lang="en-US" altLang="en-US"/>
          </a:p>
        </p:txBody>
      </p:sp>
    </p:spTree>
    <p:extLst>
      <p:ext uri="{BB962C8B-B14F-4D97-AF65-F5344CB8AC3E}">
        <p14:creationId xmlns:p14="http://schemas.microsoft.com/office/powerpoint/2010/main" val="549628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6" Type="http://schemas.openxmlformats.org/officeDocument/2006/relationships/image" Target="../media/image4.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68220"/>
        </a:solidFill>
        <a:effectLst/>
      </p:bgPr>
    </p:bg>
    <p:spTree>
      <p:nvGrpSpPr>
        <p:cNvPr id="1" name=""/>
        <p:cNvGrpSpPr/>
        <p:nvPr/>
      </p:nvGrpSpPr>
      <p:grpSpPr>
        <a:xfrm>
          <a:off x="0" y="0"/>
          <a:ext cx="0" cy="0"/>
          <a:chOff x="0" y="0"/>
          <a:chExt cx="0" cy="0"/>
        </a:xfrm>
      </p:grpSpPr>
      <p:pic>
        <p:nvPicPr>
          <p:cNvPr id="1026" name="Picture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922000" y="6229350"/>
            <a:ext cx="12700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1625600" y="6248401"/>
            <a:ext cx="22352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bg1"/>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4165600" y="624840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bg1"/>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24840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bg1"/>
                </a:solidFill>
                <a:latin typeface="Calibri" panose="020F0502020204030204" pitchFamily="34" charset="0"/>
              </a:defRPr>
            </a:lvl1pPr>
          </a:lstStyle>
          <a:p>
            <a:pPr>
              <a:defRPr/>
            </a:pPr>
            <a:fld id="{DC246DA7-EB81-4F38-A52A-026011E78462}" type="slidenum">
              <a:rPr lang="en-US" altLang="en-US"/>
              <a:pPr>
                <a:defRPr/>
              </a:pPr>
              <a:t>‹#›</a:t>
            </a:fld>
            <a:endParaRPr lang="en-US" altLang="en-US"/>
          </a:p>
        </p:txBody>
      </p:sp>
      <p:pic>
        <p:nvPicPr>
          <p:cNvPr id="1032"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121920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705600"/>
            <a:ext cx="121920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92076"/>
            <a:ext cx="203200" cy="676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988800" y="1"/>
            <a:ext cx="203200" cy="676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4801" y="6248400"/>
            <a:ext cx="1384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44079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p:txStyles>
    <p:titleStyle>
      <a:lvl1pPr algn="ctr" rtl="0" eaLnBrk="0" fontAlgn="base" hangingPunct="0">
        <a:spcBef>
          <a:spcPct val="0"/>
        </a:spcBef>
        <a:spcAft>
          <a:spcPct val="0"/>
        </a:spcAft>
        <a:defRPr lang="en-US" sz="4400" b="1" i="1" kern="1200" dirty="0">
          <a:solidFill>
            <a:srgbClr val="FFFF99"/>
          </a:solidFill>
          <a:latin typeface="Comic Sans MS" pitchFamily="66" charset="0"/>
          <a:ea typeface="+mj-ea"/>
          <a:cs typeface="Arial" pitchFamily="34" charset="0"/>
        </a:defRPr>
      </a:lvl1pPr>
      <a:lvl2pPr algn="ctr" rtl="0" eaLnBrk="0" fontAlgn="base" hangingPunct="0">
        <a:spcBef>
          <a:spcPct val="0"/>
        </a:spcBef>
        <a:spcAft>
          <a:spcPct val="0"/>
        </a:spcAft>
        <a:defRPr sz="4400" b="1" i="1">
          <a:solidFill>
            <a:srgbClr val="FFFF99"/>
          </a:solidFill>
          <a:latin typeface="Comic Sans MS" pitchFamily="66" charset="0"/>
          <a:cs typeface="Arial" pitchFamily="34" charset="0"/>
        </a:defRPr>
      </a:lvl2pPr>
      <a:lvl3pPr algn="ctr" rtl="0" eaLnBrk="0" fontAlgn="base" hangingPunct="0">
        <a:spcBef>
          <a:spcPct val="0"/>
        </a:spcBef>
        <a:spcAft>
          <a:spcPct val="0"/>
        </a:spcAft>
        <a:defRPr sz="4400" b="1" i="1">
          <a:solidFill>
            <a:srgbClr val="FFFF99"/>
          </a:solidFill>
          <a:latin typeface="Comic Sans MS" pitchFamily="66" charset="0"/>
          <a:cs typeface="Arial" pitchFamily="34" charset="0"/>
        </a:defRPr>
      </a:lvl3pPr>
      <a:lvl4pPr algn="ctr" rtl="0" eaLnBrk="0" fontAlgn="base" hangingPunct="0">
        <a:spcBef>
          <a:spcPct val="0"/>
        </a:spcBef>
        <a:spcAft>
          <a:spcPct val="0"/>
        </a:spcAft>
        <a:defRPr sz="4400" b="1" i="1">
          <a:solidFill>
            <a:srgbClr val="FFFF99"/>
          </a:solidFill>
          <a:latin typeface="Comic Sans MS" pitchFamily="66" charset="0"/>
          <a:cs typeface="Arial" pitchFamily="34" charset="0"/>
        </a:defRPr>
      </a:lvl4pPr>
      <a:lvl5pPr algn="ctr" rtl="0" eaLnBrk="0" fontAlgn="base" hangingPunct="0">
        <a:spcBef>
          <a:spcPct val="0"/>
        </a:spcBef>
        <a:spcAft>
          <a:spcPct val="0"/>
        </a:spcAft>
        <a:defRPr sz="4400" b="1" i="1">
          <a:solidFill>
            <a:srgbClr val="FFFF99"/>
          </a:solidFill>
          <a:latin typeface="Comic Sans MS" pitchFamily="66" charset="0"/>
          <a:cs typeface="Arial" pitchFamily="34" charset="0"/>
        </a:defRPr>
      </a:lvl5pPr>
      <a:lvl6pPr marL="457200" algn="ctr" rtl="0" fontAlgn="base">
        <a:spcBef>
          <a:spcPct val="0"/>
        </a:spcBef>
        <a:spcAft>
          <a:spcPct val="0"/>
        </a:spcAft>
        <a:defRPr sz="4400" b="1" i="1">
          <a:solidFill>
            <a:srgbClr val="FFFF99"/>
          </a:solidFill>
          <a:latin typeface="Comic Sans MS" pitchFamily="66" charset="0"/>
          <a:cs typeface="Arial" pitchFamily="34" charset="0"/>
        </a:defRPr>
      </a:lvl6pPr>
      <a:lvl7pPr marL="914400" algn="ctr" rtl="0" fontAlgn="base">
        <a:spcBef>
          <a:spcPct val="0"/>
        </a:spcBef>
        <a:spcAft>
          <a:spcPct val="0"/>
        </a:spcAft>
        <a:defRPr sz="4400" b="1" i="1">
          <a:solidFill>
            <a:srgbClr val="FFFF99"/>
          </a:solidFill>
          <a:latin typeface="Comic Sans MS" pitchFamily="66" charset="0"/>
          <a:cs typeface="Arial" pitchFamily="34" charset="0"/>
        </a:defRPr>
      </a:lvl7pPr>
      <a:lvl8pPr marL="1371600" algn="ctr" rtl="0" fontAlgn="base">
        <a:spcBef>
          <a:spcPct val="0"/>
        </a:spcBef>
        <a:spcAft>
          <a:spcPct val="0"/>
        </a:spcAft>
        <a:defRPr sz="4400" b="1" i="1">
          <a:solidFill>
            <a:srgbClr val="FFFF99"/>
          </a:solidFill>
          <a:latin typeface="Comic Sans MS" pitchFamily="66" charset="0"/>
          <a:cs typeface="Arial" pitchFamily="34" charset="0"/>
        </a:defRPr>
      </a:lvl8pPr>
      <a:lvl9pPr marL="1828800" algn="ctr" rtl="0" fontAlgn="base">
        <a:spcBef>
          <a:spcPct val="0"/>
        </a:spcBef>
        <a:spcAft>
          <a:spcPct val="0"/>
        </a:spcAft>
        <a:defRPr sz="4400" b="1" i="1">
          <a:solidFill>
            <a:srgbClr val="FFFF99"/>
          </a:solidFill>
          <a:latin typeface="Comic Sans MS" pitchFamily="66" charset="0"/>
          <a:cs typeface="Arial"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4000" kern="1200">
          <a:solidFill>
            <a:srgbClr val="F2F2F2"/>
          </a:solidFill>
          <a:latin typeface="Brush Script MT" pitchFamily="66" charset="0"/>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3600" kern="1200">
          <a:solidFill>
            <a:srgbClr val="F2F2F2"/>
          </a:solidFill>
          <a:latin typeface="Brush Script MT" pitchFamily="66" charset="0"/>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3200" kern="1200">
          <a:solidFill>
            <a:srgbClr val="F2F2F2"/>
          </a:solidFill>
          <a:latin typeface="Brush Script MT" pitchFamily="66"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800" kern="1200">
          <a:solidFill>
            <a:srgbClr val="F2F2F2"/>
          </a:solidFill>
          <a:latin typeface="Brush Script MT" pitchFamily="66"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800" kern="1200">
          <a:solidFill>
            <a:srgbClr val="F2F2F2"/>
          </a:solidFill>
          <a:latin typeface="Brush Script MT" pitchFamily="66"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168220"/>
        </a:solidFill>
        <a:effectLst/>
      </p:bgPr>
    </p:bg>
    <p:spTree>
      <p:nvGrpSpPr>
        <p:cNvPr id="1" name=""/>
        <p:cNvGrpSpPr/>
        <p:nvPr/>
      </p:nvGrpSpPr>
      <p:grpSpPr>
        <a:xfrm>
          <a:off x="0" y="0"/>
          <a:ext cx="0" cy="0"/>
          <a:chOff x="0" y="0"/>
          <a:chExt cx="0" cy="0"/>
        </a:xfrm>
      </p:grpSpPr>
      <p:pic>
        <p:nvPicPr>
          <p:cNvPr id="1026" name="Picture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922000" y="6229350"/>
            <a:ext cx="12700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1625600" y="6248401"/>
            <a:ext cx="22352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bg1"/>
                </a:solidFill>
                <a:latin typeface="+mn-lt"/>
                <a:cs typeface="+mn-cs"/>
              </a:defRPr>
            </a:lvl1pPr>
          </a:lstStyle>
          <a:p>
            <a:pPr>
              <a:defRPr/>
            </a:pPr>
            <a:endParaRPr lang="en-US">
              <a:solidFill>
                <a:prstClr val="white"/>
              </a:solidFill>
            </a:endParaRPr>
          </a:p>
        </p:txBody>
      </p:sp>
      <p:sp>
        <p:nvSpPr>
          <p:cNvPr id="5" name="Footer Placeholder 4"/>
          <p:cNvSpPr>
            <a:spLocks noGrp="1"/>
          </p:cNvSpPr>
          <p:nvPr>
            <p:ph type="ftr" sz="quarter" idx="3"/>
          </p:nvPr>
        </p:nvSpPr>
        <p:spPr>
          <a:xfrm>
            <a:off x="4165600" y="624840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bg1"/>
                </a:solidFill>
                <a:latin typeface="+mn-lt"/>
                <a:cs typeface="+mn-cs"/>
              </a:defRPr>
            </a:lvl1pPr>
          </a:lstStyle>
          <a:p>
            <a:pPr>
              <a:defRPr/>
            </a:pPr>
            <a:endParaRPr lang="en-US">
              <a:solidFill>
                <a:prstClr val="white"/>
              </a:solidFill>
            </a:endParaRPr>
          </a:p>
        </p:txBody>
      </p:sp>
      <p:sp>
        <p:nvSpPr>
          <p:cNvPr id="6" name="Slide Number Placeholder 5"/>
          <p:cNvSpPr>
            <a:spLocks noGrp="1"/>
          </p:cNvSpPr>
          <p:nvPr>
            <p:ph type="sldNum" sz="quarter" idx="4"/>
          </p:nvPr>
        </p:nvSpPr>
        <p:spPr>
          <a:xfrm>
            <a:off x="8737600" y="6248401"/>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bg1"/>
                </a:solidFill>
                <a:latin typeface="Calibri" panose="020F0502020204030204" pitchFamily="34" charset="0"/>
              </a:defRPr>
            </a:lvl1pPr>
          </a:lstStyle>
          <a:p>
            <a:pPr fontAlgn="base">
              <a:spcBef>
                <a:spcPct val="0"/>
              </a:spcBef>
              <a:spcAft>
                <a:spcPct val="0"/>
              </a:spcAft>
            </a:pPr>
            <a:fld id="{A177E25A-8AB1-4ED9-8F71-EA04BE4AB2CF}" type="slidenum">
              <a:rPr lang="en-US" altLang="en-US">
                <a:solidFill>
                  <a:prstClr val="white"/>
                </a:solidFill>
                <a:cs typeface="Arial" panose="020B0604020202020204" pitchFamily="34" charset="0"/>
              </a:rPr>
              <a:pPr fontAlgn="base">
                <a:spcBef>
                  <a:spcPct val="0"/>
                </a:spcBef>
                <a:spcAft>
                  <a:spcPct val="0"/>
                </a:spcAft>
              </a:pPr>
              <a:t>‹#›</a:t>
            </a:fld>
            <a:endParaRPr lang="en-US" altLang="en-US">
              <a:solidFill>
                <a:prstClr val="white"/>
              </a:solidFill>
              <a:cs typeface="Arial" panose="020B0604020202020204" pitchFamily="34" charset="0"/>
            </a:endParaRPr>
          </a:p>
        </p:txBody>
      </p:sp>
      <p:pic>
        <p:nvPicPr>
          <p:cNvPr id="1032"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121920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705600"/>
            <a:ext cx="121920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92076"/>
            <a:ext cx="203200" cy="676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988800" y="1"/>
            <a:ext cx="203200" cy="676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4801" y="6248400"/>
            <a:ext cx="1384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65865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p:txStyles>
    <p:titleStyle>
      <a:lvl1pPr algn="ctr" rtl="0" eaLnBrk="0" fontAlgn="base" hangingPunct="0">
        <a:spcBef>
          <a:spcPct val="0"/>
        </a:spcBef>
        <a:spcAft>
          <a:spcPct val="0"/>
        </a:spcAft>
        <a:defRPr lang="en-US" sz="4400" b="1" i="1" kern="1200" dirty="0">
          <a:solidFill>
            <a:srgbClr val="FFFF99"/>
          </a:solidFill>
          <a:latin typeface="Comic Sans MS" pitchFamily="66" charset="0"/>
          <a:ea typeface="+mj-ea"/>
          <a:cs typeface="Arial" pitchFamily="34" charset="0"/>
        </a:defRPr>
      </a:lvl1pPr>
      <a:lvl2pPr algn="ctr" rtl="0" eaLnBrk="0" fontAlgn="base" hangingPunct="0">
        <a:spcBef>
          <a:spcPct val="0"/>
        </a:spcBef>
        <a:spcAft>
          <a:spcPct val="0"/>
        </a:spcAft>
        <a:defRPr sz="4400" b="1" i="1">
          <a:solidFill>
            <a:srgbClr val="FFFF99"/>
          </a:solidFill>
          <a:latin typeface="Comic Sans MS" pitchFamily="66" charset="0"/>
          <a:cs typeface="Arial" pitchFamily="34" charset="0"/>
        </a:defRPr>
      </a:lvl2pPr>
      <a:lvl3pPr algn="ctr" rtl="0" eaLnBrk="0" fontAlgn="base" hangingPunct="0">
        <a:spcBef>
          <a:spcPct val="0"/>
        </a:spcBef>
        <a:spcAft>
          <a:spcPct val="0"/>
        </a:spcAft>
        <a:defRPr sz="4400" b="1" i="1">
          <a:solidFill>
            <a:srgbClr val="FFFF99"/>
          </a:solidFill>
          <a:latin typeface="Comic Sans MS" pitchFamily="66" charset="0"/>
          <a:cs typeface="Arial" pitchFamily="34" charset="0"/>
        </a:defRPr>
      </a:lvl3pPr>
      <a:lvl4pPr algn="ctr" rtl="0" eaLnBrk="0" fontAlgn="base" hangingPunct="0">
        <a:spcBef>
          <a:spcPct val="0"/>
        </a:spcBef>
        <a:spcAft>
          <a:spcPct val="0"/>
        </a:spcAft>
        <a:defRPr sz="4400" b="1" i="1">
          <a:solidFill>
            <a:srgbClr val="FFFF99"/>
          </a:solidFill>
          <a:latin typeface="Comic Sans MS" pitchFamily="66" charset="0"/>
          <a:cs typeface="Arial" pitchFamily="34" charset="0"/>
        </a:defRPr>
      </a:lvl4pPr>
      <a:lvl5pPr algn="ctr" rtl="0" eaLnBrk="0" fontAlgn="base" hangingPunct="0">
        <a:spcBef>
          <a:spcPct val="0"/>
        </a:spcBef>
        <a:spcAft>
          <a:spcPct val="0"/>
        </a:spcAft>
        <a:defRPr sz="4400" b="1" i="1">
          <a:solidFill>
            <a:srgbClr val="FFFF99"/>
          </a:solidFill>
          <a:latin typeface="Comic Sans MS" pitchFamily="66" charset="0"/>
          <a:cs typeface="Arial" pitchFamily="34" charset="0"/>
        </a:defRPr>
      </a:lvl5pPr>
      <a:lvl6pPr marL="457200" algn="ctr" rtl="0" fontAlgn="base">
        <a:spcBef>
          <a:spcPct val="0"/>
        </a:spcBef>
        <a:spcAft>
          <a:spcPct val="0"/>
        </a:spcAft>
        <a:defRPr sz="4400" b="1" i="1">
          <a:solidFill>
            <a:srgbClr val="FFFF99"/>
          </a:solidFill>
          <a:latin typeface="Comic Sans MS" pitchFamily="66" charset="0"/>
          <a:cs typeface="Arial" pitchFamily="34" charset="0"/>
        </a:defRPr>
      </a:lvl6pPr>
      <a:lvl7pPr marL="914400" algn="ctr" rtl="0" fontAlgn="base">
        <a:spcBef>
          <a:spcPct val="0"/>
        </a:spcBef>
        <a:spcAft>
          <a:spcPct val="0"/>
        </a:spcAft>
        <a:defRPr sz="4400" b="1" i="1">
          <a:solidFill>
            <a:srgbClr val="FFFF99"/>
          </a:solidFill>
          <a:latin typeface="Comic Sans MS" pitchFamily="66" charset="0"/>
          <a:cs typeface="Arial" pitchFamily="34" charset="0"/>
        </a:defRPr>
      </a:lvl7pPr>
      <a:lvl8pPr marL="1371600" algn="ctr" rtl="0" fontAlgn="base">
        <a:spcBef>
          <a:spcPct val="0"/>
        </a:spcBef>
        <a:spcAft>
          <a:spcPct val="0"/>
        </a:spcAft>
        <a:defRPr sz="4400" b="1" i="1">
          <a:solidFill>
            <a:srgbClr val="FFFF99"/>
          </a:solidFill>
          <a:latin typeface="Comic Sans MS" pitchFamily="66" charset="0"/>
          <a:cs typeface="Arial" pitchFamily="34" charset="0"/>
        </a:defRPr>
      </a:lvl8pPr>
      <a:lvl9pPr marL="1828800" algn="ctr" rtl="0" fontAlgn="base">
        <a:spcBef>
          <a:spcPct val="0"/>
        </a:spcBef>
        <a:spcAft>
          <a:spcPct val="0"/>
        </a:spcAft>
        <a:defRPr sz="4400" b="1" i="1">
          <a:solidFill>
            <a:srgbClr val="FFFF99"/>
          </a:solidFill>
          <a:latin typeface="Comic Sans MS" pitchFamily="66" charset="0"/>
          <a:cs typeface="Arial"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4000" kern="1200">
          <a:solidFill>
            <a:srgbClr val="F2F2F2"/>
          </a:solidFill>
          <a:latin typeface="Brush Script MT" pitchFamily="66" charset="0"/>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3600" kern="1200">
          <a:solidFill>
            <a:srgbClr val="F2F2F2"/>
          </a:solidFill>
          <a:latin typeface="Brush Script MT" pitchFamily="66" charset="0"/>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3200" kern="1200">
          <a:solidFill>
            <a:srgbClr val="F2F2F2"/>
          </a:solidFill>
          <a:latin typeface="Brush Script MT" pitchFamily="66"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800" kern="1200">
          <a:solidFill>
            <a:srgbClr val="F2F2F2"/>
          </a:solidFill>
          <a:latin typeface="Brush Script MT" pitchFamily="66"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800" kern="1200">
          <a:solidFill>
            <a:srgbClr val="F2F2F2"/>
          </a:solidFill>
          <a:latin typeface="Brush Script MT" pitchFamily="66"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168220"/>
        </a:solidFill>
        <a:effectLst/>
      </p:bgPr>
    </p:bg>
    <p:spTree>
      <p:nvGrpSpPr>
        <p:cNvPr id="1" name=""/>
        <p:cNvGrpSpPr/>
        <p:nvPr/>
      </p:nvGrpSpPr>
      <p:grpSpPr>
        <a:xfrm>
          <a:off x="0" y="0"/>
          <a:ext cx="0" cy="0"/>
          <a:chOff x="0" y="0"/>
          <a:chExt cx="0" cy="0"/>
        </a:xfrm>
      </p:grpSpPr>
      <p:pic>
        <p:nvPicPr>
          <p:cNvPr id="1026" name="Picture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922000" y="6229350"/>
            <a:ext cx="12700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1625600" y="6248401"/>
            <a:ext cx="22352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bg1"/>
                </a:solidFill>
                <a:latin typeface="+mn-lt"/>
                <a:cs typeface="+mn-cs"/>
              </a:defRPr>
            </a:lvl1pPr>
          </a:lstStyle>
          <a:p>
            <a:pPr>
              <a:defRPr/>
            </a:pPr>
            <a:endParaRPr lang="en-US">
              <a:solidFill>
                <a:prstClr val="white"/>
              </a:solidFill>
            </a:endParaRPr>
          </a:p>
        </p:txBody>
      </p:sp>
      <p:sp>
        <p:nvSpPr>
          <p:cNvPr id="5" name="Footer Placeholder 4"/>
          <p:cNvSpPr>
            <a:spLocks noGrp="1"/>
          </p:cNvSpPr>
          <p:nvPr>
            <p:ph type="ftr" sz="quarter" idx="3"/>
          </p:nvPr>
        </p:nvSpPr>
        <p:spPr>
          <a:xfrm>
            <a:off x="4165600" y="624840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bg1"/>
                </a:solidFill>
                <a:latin typeface="+mn-lt"/>
                <a:cs typeface="+mn-cs"/>
              </a:defRPr>
            </a:lvl1pPr>
          </a:lstStyle>
          <a:p>
            <a:pPr>
              <a:defRPr/>
            </a:pPr>
            <a:endParaRPr lang="en-US">
              <a:solidFill>
                <a:prstClr val="white"/>
              </a:solidFill>
            </a:endParaRPr>
          </a:p>
        </p:txBody>
      </p:sp>
      <p:sp>
        <p:nvSpPr>
          <p:cNvPr id="6" name="Slide Number Placeholder 5"/>
          <p:cNvSpPr>
            <a:spLocks noGrp="1"/>
          </p:cNvSpPr>
          <p:nvPr>
            <p:ph type="sldNum" sz="quarter" idx="4"/>
          </p:nvPr>
        </p:nvSpPr>
        <p:spPr>
          <a:xfrm>
            <a:off x="8737600" y="624840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chemeClr val="bg1"/>
                </a:solidFill>
                <a:latin typeface="Calibri" panose="020F0502020204030204" pitchFamily="34" charset="0"/>
              </a:defRPr>
            </a:lvl1pPr>
          </a:lstStyle>
          <a:p>
            <a:pPr fontAlgn="base">
              <a:spcBef>
                <a:spcPct val="0"/>
              </a:spcBef>
              <a:spcAft>
                <a:spcPct val="0"/>
              </a:spcAft>
              <a:defRPr/>
            </a:pPr>
            <a:fld id="{823BDB25-D3A4-4956-8753-D11172E7A26B}" type="slidenum">
              <a:rPr lang="en-US" altLang="en-US">
                <a:solidFill>
                  <a:prstClr val="white"/>
                </a:solidFill>
                <a:cs typeface="Arial" panose="020B0604020202020204" pitchFamily="34" charset="0"/>
              </a:rPr>
              <a:pPr fontAlgn="base">
                <a:spcBef>
                  <a:spcPct val="0"/>
                </a:spcBef>
                <a:spcAft>
                  <a:spcPct val="0"/>
                </a:spcAft>
                <a:defRPr/>
              </a:pPr>
              <a:t>‹#›</a:t>
            </a:fld>
            <a:endParaRPr lang="en-US" altLang="en-US">
              <a:solidFill>
                <a:prstClr val="white"/>
              </a:solidFill>
              <a:cs typeface="Arial" panose="020B0604020202020204" pitchFamily="34" charset="0"/>
            </a:endParaRPr>
          </a:p>
        </p:txBody>
      </p:sp>
      <p:pic>
        <p:nvPicPr>
          <p:cNvPr id="1032"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121920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705600"/>
            <a:ext cx="121920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92076"/>
            <a:ext cx="203200" cy="676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988800" y="1"/>
            <a:ext cx="203200" cy="676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4801" y="6248400"/>
            <a:ext cx="1384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559863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hf hdr="0"/>
  <p:txStyles>
    <p:titleStyle>
      <a:lvl1pPr algn="ctr" rtl="0" eaLnBrk="0" fontAlgn="base" hangingPunct="0">
        <a:spcBef>
          <a:spcPct val="0"/>
        </a:spcBef>
        <a:spcAft>
          <a:spcPct val="0"/>
        </a:spcAft>
        <a:defRPr lang="en-US" sz="4400" b="1" i="1" kern="1200" dirty="0">
          <a:solidFill>
            <a:srgbClr val="FFFF99"/>
          </a:solidFill>
          <a:latin typeface="Comic Sans MS" pitchFamily="66" charset="0"/>
          <a:ea typeface="+mj-ea"/>
          <a:cs typeface="Arial" charset="0"/>
        </a:defRPr>
      </a:lvl1pPr>
      <a:lvl2pPr algn="ctr" rtl="0" eaLnBrk="0" fontAlgn="base" hangingPunct="0">
        <a:spcBef>
          <a:spcPct val="0"/>
        </a:spcBef>
        <a:spcAft>
          <a:spcPct val="0"/>
        </a:spcAft>
        <a:defRPr sz="4400" b="1" i="1">
          <a:solidFill>
            <a:srgbClr val="FFFF99"/>
          </a:solidFill>
          <a:latin typeface="Comic Sans MS" pitchFamily="66" charset="0"/>
          <a:cs typeface="Arial" charset="0"/>
        </a:defRPr>
      </a:lvl2pPr>
      <a:lvl3pPr algn="ctr" rtl="0" eaLnBrk="0" fontAlgn="base" hangingPunct="0">
        <a:spcBef>
          <a:spcPct val="0"/>
        </a:spcBef>
        <a:spcAft>
          <a:spcPct val="0"/>
        </a:spcAft>
        <a:defRPr sz="4400" b="1" i="1">
          <a:solidFill>
            <a:srgbClr val="FFFF99"/>
          </a:solidFill>
          <a:latin typeface="Comic Sans MS" pitchFamily="66" charset="0"/>
          <a:cs typeface="Arial" charset="0"/>
        </a:defRPr>
      </a:lvl3pPr>
      <a:lvl4pPr algn="ctr" rtl="0" eaLnBrk="0" fontAlgn="base" hangingPunct="0">
        <a:spcBef>
          <a:spcPct val="0"/>
        </a:spcBef>
        <a:spcAft>
          <a:spcPct val="0"/>
        </a:spcAft>
        <a:defRPr sz="4400" b="1" i="1">
          <a:solidFill>
            <a:srgbClr val="FFFF99"/>
          </a:solidFill>
          <a:latin typeface="Comic Sans MS" pitchFamily="66" charset="0"/>
          <a:cs typeface="Arial" charset="0"/>
        </a:defRPr>
      </a:lvl4pPr>
      <a:lvl5pPr algn="ctr" rtl="0" eaLnBrk="0" fontAlgn="base" hangingPunct="0">
        <a:spcBef>
          <a:spcPct val="0"/>
        </a:spcBef>
        <a:spcAft>
          <a:spcPct val="0"/>
        </a:spcAft>
        <a:defRPr sz="4400" b="1" i="1">
          <a:solidFill>
            <a:srgbClr val="FFFF99"/>
          </a:solidFill>
          <a:latin typeface="Comic Sans MS" pitchFamily="66" charset="0"/>
          <a:cs typeface="Arial" charset="0"/>
        </a:defRPr>
      </a:lvl5pPr>
      <a:lvl6pPr marL="457200" algn="ctr" rtl="0" fontAlgn="base">
        <a:spcBef>
          <a:spcPct val="0"/>
        </a:spcBef>
        <a:spcAft>
          <a:spcPct val="0"/>
        </a:spcAft>
        <a:defRPr sz="4400" b="1" i="1">
          <a:solidFill>
            <a:srgbClr val="FFFF99"/>
          </a:solidFill>
          <a:latin typeface="Comic Sans MS" pitchFamily="66" charset="0"/>
          <a:cs typeface="Arial" charset="0"/>
        </a:defRPr>
      </a:lvl6pPr>
      <a:lvl7pPr marL="914400" algn="ctr" rtl="0" fontAlgn="base">
        <a:spcBef>
          <a:spcPct val="0"/>
        </a:spcBef>
        <a:spcAft>
          <a:spcPct val="0"/>
        </a:spcAft>
        <a:defRPr sz="4400" b="1" i="1">
          <a:solidFill>
            <a:srgbClr val="FFFF99"/>
          </a:solidFill>
          <a:latin typeface="Comic Sans MS" pitchFamily="66" charset="0"/>
          <a:cs typeface="Arial" charset="0"/>
        </a:defRPr>
      </a:lvl7pPr>
      <a:lvl8pPr marL="1371600" algn="ctr" rtl="0" fontAlgn="base">
        <a:spcBef>
          <a:spcPct val="0"/>
        </a:spcBef>
        <a:spcAft>
          <a:spcPct val="0"/>
        </a:spcAft>
        <a:defRPr sz="4400" b="1" i="1">
          <a:solidFill>
            <a:srgbClr val="FFFF99"/>
          </a:solidFill>
          <a:latin typeface="Comic Sans MS" pitchFamily="66" charset="0"/>
          <a:cs typeface="Arial" charset="0"/>
        </a:defRPr>
      </a:lvl8pPr>
      <a:lvl9pPr marL="1828800" algn="ctr" rtl="0" fontAlgn="base">
        <a:spcBef>
          <a:spcPct val="0"/>
        </a:spcBef>
        <a:spcAft>
          <a:spcPct val="0"/>
        </a:spcAft>
        <a:defRPr sz="4400" b="1" i="1">
          <a:solidFill>
            <a:srgbClr val="FFFF99"/>
          </a:solidFill>
          <a:latin typeface="Comic Sans MS" pitchFamily="66" charset="0"/>
          <a:cs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4000" kern="1200">
          <a:solidFill>
            <a:srgbClr val="F2F2F2"/>
          </a:solidFill>
          <a:latin typeface="Brush Script MT" pitchFamily="66" charset="0"/>
          <a:ea typeface="+mn-ea"/>
          <a:cs typeface="Arial" charset="0"/>
        </a:defRPr>
      </a:lvl1pPr>
      <a:lvl2pPr marL="742950" indent="-285750" algn="l" rtl="0" eaLnBrk="0" fontAlgn="base" hangingPunct="0">
        <a:spcBef>
          <a:spcPct val="20000"/>
        </a:spcBef>
        <a:spcAft>
          <a:spcPct val="0"/>
        </a:spcAft>
        <a:buFont typeface="Arial" panose="020B0604020202020204" pitchFamily="34" charset="0"/>
        <a:buChar char="–"/>
        <a:defRPr sz="3600" kern="1200">
          <a:solidFill>
            <a:srgbClr val="F2F2F2"/>
          </a:solidFill>
          <a:latin typeface="Brush Script MT" pitchFamily="66" charset="0"/>
          <a:ea typeface="+mn-ea"/>
          <a:cs typeface="Arial" charset="0"/>
        </a:defRPr>
      </a:lvl2pPr>
      <a:lvl3pPr marL="1143000" indent="-228600" algn="l" rtl="0" eaLnBrk="0" fontAlgn="base" hangingPunct="0">
        <a:spcBef>
          <a:spcPct val="20000"/>
        </a:spcBef>
        <a:spcAft>
          <a:spcPct val="0"/>
        </a:spcAft>
        <a:buFont typeface="Arial" panose="020B0604020202020204" pitchFamily="34" charset="0"/>
        <a:buChar char="•"/>
        <a:defRPr sz="3200" kern="1200">
          <a:solidFill>
            <a:srgbClr val="F2F2F2"/>
          </a:solidFill>
          <a:latin typeface="Brush Script MT" pitchFamily="66" charset="0"/>
          <a:ea typeface="+mn-ea"/>
          <a:cs typeface="Arial" charset="0"/>
        </a:defRPr>
      </a:lvl3pPr>
      <a:lvl4pPr marL="1600200" indent="-228600" algn="l" rtl="0" eaLnBrk="0" fontAlgn="base" hangingPunct="0">
        <a:spcBef>
          <a:spcPct val="20000"/>
        </a:spcBef>
        <a:spcAft>
          <a:spcPct val="0"/>
        </a:spcAft>
        <a:buFont typeface="Arial" panose="020B0604020202020204" pitchFamily="34" charset="0"/>
        <a:buChar char="–"/>
        <a:defRPr sz="2800" kern="1200">
          <a:solidFill>
            <a:srgbClr val="F2F2F2"/>
          </a:solidFill>
          <a:latin typeface="Brush Script MT" pitchFamily="66" charset="0"/>
          <a:ea typeface="+mn-ea"/>
          <a:cs typeface="Arial" charset="0"/>
        </a:defRPr>
      </a:lvl4pPr>
      <a:lvl5pPr marL="2057400" indent="-228600" algn="l" rtl="0" eaLnBrk="0" fontAlgn="base" hangingPunct="0">
        <a:spcBef>
          <a:spcPct val="20000"/>
        </a:spcBef>
        <a:spcAft>
          <a:spcPct val="0"/>
        </a:spcAft>
        <a:buFont typeface="Arial" panose="020B0604020202020204" pitchFamily="34" charset="0"/>
        <a:buChar char="»"/>
        <a:defRPr sz="2800" kern="1200">
          <a:solidFill>
            <a:srgbClr val="F2F2F2"/>
          </a:solidFill>
          <a:latin typeface="Brush Script MT" pitchFamily="66" charset="0"/>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wmf"/><Relationship Id="rId1" Type="http://schemas.openxmlformats.org/officeDocument/2006/relationships/slideLayout" Target="../slideLayouts/slideLayout23.xml"/><Relationship Id="rId4" Type="http://schemas.openxmlformats.org/officeDocument/2006/relationships/image" Target="../media/image22.png"/></Relationships>
</file>

<file path=ppt/slides/_rels/slide2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576" y="1511768"/>
            <a:ext cx="10972800" cy="1143000"/>
          </a:xfrm>
        </p:spPr>
        <p:txBody>
          <a:bodyPr/>
          <a:lstStyle/>
          <a:p>
            <a:r>
              <a:rPr lang="en-US" dirty="0" smtClean="0"/>
              <a:t>March Madness Week 1</a:t>
            </a:r>
            <a:br>
              <a:rPr lang="en-US" dirty="0" smtClean="0"/>
            </a:br>
            <a:r>
              <a:rPr lang="en-US" dirty="0" smtClean="0"/>
              <a:t>Math Corners</a:t>
            </a:r>
            <a:br>
              <a:rPr lang="en-US" dirty="0" smtClean="0"/>
            </a:br>
            <a:r>
              <a:rPr lang="en-US" dirty="0" smtClean="0"/>
              <a:t>and</a:t>
            </a:r>
            <a:br>
              <a:rPr lang="en-US" dirty="0" smtClean="0"/>
            </a:br>
            <a:r>
              <a:rPr lang="en-US" dirty="0" smtClean="0"/>
              <a:t>Constructed Response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A994A740-C37F-44A9-AA9E-57068D32A8DB}" type="slidenum">
              <a:rPr lang="en-US" altLang="en-US" smtClean="0"/>
              <a:pPr>
                <a:defRPr/>
              </a:pPr>
              <a:t>1</a:t>
            </a:fld>
            <a:endParaRPr lang="en-US" altLang="en-US"/>
          </a:p>
        </p:txBody>
      </p:sp>
    </p:spTree>
    <p:extLst>
      <p:ext uri="{BB962C8B-B14F-4D97-AF65-F5344CB8AC3E}">
        <p14:creationId xmlns:p14="http://schemas.microsoft.com/office/powerpoint/2010/main" val="849737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p:cNvSpPr>
          <p:nvPr>
            <p:ph type="title" idx="4294967295"/>
          </p:nvPr>
        </p:nvSpPr>
        <p:spPr>
          <a:xfrm>
            <a:off x="1941513" y="76200"/>
            <a:ext cx="8229600" cy="1143000"/>
          </a:xfrm>
        </p:spPr>
        <p:txBody>
          <a:bodyPr/>
          <a:lstStyle/>
          <a:p>
            <a:pPr eaLnBrk="1" hangingPunct="1"/>
            <a:r>
              <a:rPr altLang="en-US" dirty="0" smtClean="0"/>
              <a:t>Math Corner-Rounding</a:t>
            </a:r>
          </a:p>
        </p:txBody>
      </p:sp>
      <p:sp>
        <p:nvSpPr>
          <p:cNvPr id="5123" name="Rectangle 35"/>
          <p:cNvSpPr>
            <a:spLocks noChangeArrowheads="1"/>
          </p:cNvSpPr>
          <p:nvPr/>
        </p:nvSpPr>
        <p:spPr bwMode="auto">
          <a:xfrm>
            <a:off x="1912938" y="949326"/>
            <a:ext cx="8229600" cy="547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fontAlgn="base">
              <a:spcBef>
                <a:spcPct val="0"/>
              </a:spcBef>
              <a:spcAft>
                <a:spcPct val="0"/>
              </a:spcAft>
              <a:defRPr/>
            </a:pPr>
            <a:r>
              <a:rPr lang="en-US" sz="3600" b="1" dirty="0">
                <a:solidFill>
                  <a:schemeClr val="bg1"/>
                </a:solidFill>
                <a:latin typeface="Arial" panose="020B0604020202020204" pitchFamily="34" charset="0"/>
                <a:cs typeface="Arial" panose="020B0604020202020204" pitchFamily="34" charset="0"/>
              </a:rPr>
              <a:t>At Chuck E. Cheese, Frank had 325 game tokens. He gave Paul 157 tokens.</a:t>
            </a:r>
          </a:p>
          <a:p>
            <a:pPr marL="457200" indent="-457200" fontAlgn="base">
              <a:spcBef>
                <a:spcPct val="0"/>
              </a:spcBef>
              <a:spcAft>
                <a:spcPct val="0"/>
              </a:spcAft>
              <a:buFontTx/>
              <a:buAutoNum type="arabicPeriod"/>
              <a:defRPr/>
            </a:pPr>
            <a:r>
              <a:rPr lang="en-US" sz="2800" dirty="0">
                <a:solidFill>
                  <a:schemeClr val="bg1"/>
                </a:solidFill>
                <a:latin typeface="Arial" panose="020B0604020202020204" pitchFamily="34" charset="0"/>
                <a:cs typeface="Arial" panose="020B0604020202020204" pitchFamily="34" charset="0"/>
              </a:rPr>
              <a:t>How many tokens does Frank have left?  </a:t>
            </a:r>
          </a:p>
          <a:p>
            <a:pPr marL="457200" indent="-457200" fontAlgn="base">
              <a:spcBef>
                <a:spcPct val="0"/>
              </a:spcBef>
              <a:spcAft>
                <a:spcPct val="0"/>
              </a:spcAft>
              <a:buFontTx/>
              <a:buAutoNum type="arabicPeriod"/>
              <a:defRPr/>
            </a:pPr>
            <a:r>
              <a:rPr lang="en-US" sz="2800" dirty="0">
                <a:solidFill>
                  <a:schemeClr val="bg1"/>
                </a:solidFill>
                <a:latin typeface="Arial" panose="020B0604020202020204" pitchFamily="34" charset="0"/>
                <a:cs typeface="Arial" panose="020B0604020202020204" pitchFamily="34" charset="0"/>
              </a:rPr>
              <a:t>What would </a:t>
            </a:r>
            <a:r>
              <a:rPr lang="en-US" sz="2800" dirty="0" smtClean="0">
                <a:solidFill>
                  <a:schemeClr val="bg1"/>
                </a:solidFill>
                <a:latin typeface="Arial" panose="020B0604020202020204" pitchFamily="34" charset="0"/>
                <a:cs typeface="Arial" panose="020B0604020202020204" pitchFamily="34" charset="0"/>
              </a:rPr>
              <a:t>your answer be </a:t>
            </a:r>
            <a:r>
              <a:rPr lang="en-US" sz="2800" dirty="0">
                <a:solidFill>
                  <a:schemeClr val="bg1"/>
                </a:solidFill>
                <a:latin typeface="Arial" panose="020B0604020202020204" pitchFamily="34" charset="0"/>
                <a:cs typeface="Arial" panose="020B0604020202020204" pitchFamily="34" charset="0"/>
              </a:rPr>
              <a:t>rounded to the NEAREST HUNDRED?  </a:t>
            </a:r>
            <a:r>
              <a:rPr lang="en-US" sz="2800" dirty="0" smtClean="0">
                <a:solidFill>
                  <a:schemeClr val="bg1"/>
                </a:solidFill>
                <a:latin typeface="Arial" panose="020B0604020202020204" pitchFamily="34" charset="0"/>
                <a:cs typeface="Arial" panose="020B0604020202020204" pitchFamily="34" charset="0"/>
              </a:rPr>
              <a:t> </a:t>
            </a:r>
          </a:p>
          <a:p>
            <a:pPr marL="457200" indent="-457200" fontAlgn="base">
              <a:spcBef>
                <a:spcPct val="0"/>
              </a:spcBef>
              <a:spcAft>
                <a:spcPct val="0"/>
              </a:spcAft>
              <a:buFontTx/>
              <a:buAutoNum type="arabicPeriod"/>
              <a:defRPr/>
            </a:pPr>
            <a:r>
              <a:rPr lang="en-US" sz="2800" dirty="0" smtClean="0">
                <a:solidFill>
                  <a:schemeClr val="bg1"/>
                </a:solidFill>
                <a:latin typeface="Arial" panose="020B0604020202020204" pitchFamily="34" charset="0"/>
                <a:cs typeface="Arial" panose="020B0604020202020204" pitchFamily="34" charset="0"/>
              </a:rPr>
              <a:t>Draw a number line to prove your thinking.</a:t>
            </a:r>
          </a:p>
          <a:p>
            <a:pPr marL="457200" indent="-457200" fontAlgn="base">
              <a:spcBef>
                <a:spcPct val="0"/>
              </a:spcBef>
              <a:spcAft>
                <a:spcPct val="0"/>
              </a:spcAft>
              <a:buFontTx/>
              <a:buAutoNum type="arabicPeriod"/>
              <a:defRPr/>
            </a:pPr>
            <a:r>
              <a:rPr lang="en-US" sz="2800" dirty="0" smtClean="0">
                <a:solidFill>
                  <a:schemeClr val="bg1"/>
                </a:solidFill>
                <a:latin typeface="Arial" panose="020B0604020202020204" pitchFamily="34" charset="0"/>
                <a:cs typeface="Arial" panose="020B0604020202020204" pitchFamily="34" charset="0"/>
              </a:rPr>
              <a:t>How would your answer change if you rounded to the nearest 10</a:t>
            </a:r>
            <a:r>
              <a:rPr lang="en-US" sz="2400" b="1" dirty="0">
                <a:solidFill>
                  <a:prstClr val="black"/>
                </a:solidFill>
                <a:latin typeface="Arial" panose="020B0604020202020204" pitchFamily="34" charset="0"/>
                <a:cs typeface="Arial" panose="020B0604020202020204" pitchFamily="34" charset="0"/>
              </a:rPr>
              <a:t/>
            </a:r>
            <a:br>
              <a:rPr lang="en-US" sz="2400" b="1" dirty="0">
                <a:solidFill>
                  <a:prstClr val="black"/>
                </a:solidFill>
                <a:latin typeface="Arial" panose="020B0604020202020204" pitchFamily="34" charset="0"/>
                <a:cs typeface="Arial" panose="020B0604020202020204" pitchFamily="34" charset="0"/>
              </a:rPr>
            </a:br>
            <a:endParaRPr lang="en-US" sz="2400" b="1" dirty="0">
              <a:solidFill>
                <a:prstClr val="black"/>
              </a:solidFill>
              <a:latin typeface="Arial" panose="020B0604020202020204" pitchFamily="34" charset="0"/>
              <a:cs typeface="Arial" panose="020B0604020202020204" pitchFamily="34" charset="0"/>
            </a:endParaRPr>
          </a:p>
          <a:p>
            <a:pPr fontAlgn="base">
              <a:spcBef>
                <a:spcPct val="0"/>
              </a:spcBef>
              <a:spcAft>
                <a:spcPct val="0"/>
              </a:spcAft>
              <a:defRPr/>
            </a:pPr>
            <a:r>
              <a:rPr lang="en-US" i="1" u="sng" dirty="0" smtClean="0">
                <a:solidFill>
                  <a:prstClr val="white"/>
                </a:solidFill>
                <a:latin typeface="Comic Sans MS" pitchFamily="66" charset="0"/>
                <a:cs typeface="Arial" charset="0"/>
              </a:rPr>
              <a:t> </a:t>
            </a:r>
            <a:endParaRPr lang="en-US" i="1" dirty="0">
              <a:solidFill>
                <a:prstClr val="white"/>
              </a:solidFill>
              <a:latin typeface="Comic Sans MS" pitchFamily="66" charset="0"/>
              <a:cs typeface="Arial" charset="0"/>
            </a:endParaRPr>
          </a:p>
          <a:p>
            <a:pPr fontAlgn="base">
              <a:spcBef>
                <a:spcPct val="0"/>
              </a:spcBef>
              <a:spcAft>
                <a:spcPct val="0"/>
              </a:spcAft>
              <a:defRPr/>
            </a:pPr>
            <a:endParaRPr lang="en-US" sz="3200" dirty="0">
              <a:solidFill>
                <a:srgbClr val="FFFF00"/>
              </a:solidFill>
              <a:latin typeface="Arial" panose="020B0604020202020204" pitchFamily="34" charset="0"/>
              <a:cs typeface="Arial" panose="020B0604020202020204" pitchFamily="34" charset="0"/>
            </a:endParaRPr>
          </a:p>
        </p:txBody>
      </p:sp>
      <p:pic>
        <p:nvPicPr>
          <p:cNvPr id="27652" name="Picture 4" descr="C:\Documents and Settings\christinafreeman\Local Settings\Temporary Internet Files\Content.IE5\E8I2IGHL\MC900055075[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21594" y="1484671"/>
            <a:ext cx="1030288"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2770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idx="4294967295"/>
          </p:nvPr>
        </p:nvSpPr>
        <p:spPr>
          <a:xfrm>
            <a:off x="1447800" y="304800"/>
            <a:ext cx="9525000" cy="1143000"/>
          </a:xfrm>
        </p:spPr>
        <p:txBody>
          <a:bodyPr/>
          <a:lstStyle/>
          <a:p>
            <a:pPr eaLnBrk="1" hangingPunct="1"/>
            <a:r>
              <a:rPr altLang="en-US" dirty="0" smtClean="0"/>
              <a:t>Constructed Response-Rounding</a:t>
            </a:r>
          </a:p>
        </p:txBody>
      </p:sp>
      <p:pic>
        <p:nvPicPr>
          <p:cNvPr id="6148" name="Picture 4" descr="C:\Documents and Settings\christinafreeman\Local Settings\Temporary Internet Files\Content.IE5\T9ZDJO91\MC9003620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0876" y="2335212"/>
            <a:ext cx="1482725" cy="147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806825" y="1297447"/>
            <a:ext cx="9722222" cy="4524315"/>
          </a:xfrm>
          <a:prstGeom prst="rect">
            <a:avLst/>
          </a:prstGeom>
        </p:spPr>
        <p:txBody>
          <a:bodyPr wrap="square">
            <a:spAutoFit/>
          </a:bodyPr>
          <a:lstStyle/>
          <a:p>
            <a:pPr>
              <a:defRPr/>
            </a:pPr>
            <a:r>
              <a:rPr lang="en-US" sz="3200" b="1" dirty="0">
                <a:solidFill>
                  <a:schemeClr val="bg1"/>
                </a:solidFill>
                <a:cs typeface="Arial" charset="0"/>
              </a:rPr>
              <a:t>At the movie theater, 229 movie tickets were sold in the month </a:t>
            </a:r>
            <a:r>
              <a:rPr lang="en-US" sz="3200" b="1" dirty="0" smtClean="0">
                <a:solidFill>
                  <a:schemeClr val="bg1"/>
                </a:solidFill>
                <a:cs typeface="Arial" charset="0"/>
              </a:rPr>
              <a:t>of </a:t>
            </a:r>
            <a:r>
              <a:rPr lang="en-US" sz="3200" b="1" dirty="0">
                <a:solidFill>
                  <a:schemeClr val="bg1"/>
                </a:solidFill>
                <a:cs typeface="Arial" charset="0"/>
              </a:rPr>
              <a:t>June. 428 tickets were sold in July. </a:t>
            </a:r>
          </a:p>
          <a:p>
            <a:pPr>
              <a:defRPr/>
            </a:pPr>
            <a:endParaRPr lang="en-US" sz="3200" b="1" dirty="0">
              <a:solidFill>
                <a:schemeClr val="bg1"/>
              </a:solidFill>
              <a:cs typeface="Arial" charset="0"/>
            </a:endParaRPr>
          </a:p>
          <a:p>
            <a:pPr>
              <a:defRPr/>
            </a:pPr>
            <a:r>
              <a:rPr lang="en-US" sz="3200" b="1" u="sng" dirty="0">
                <a:solidFill>
                  <a:schemeClr val="bg1"/>
                </a:solidFill>
                <a:cs typeface="Arial" charset="0"/>
              </a:rPr>
              <a:t>Part A</a:t>
            </a:r>
          </a:p>
          <a:p>
            <a:pPr>
              <a:defRPr/>
            </a:pPr>
            <a:r>
              <a:rPr lang="en-US" sz="3200" dirty="0">
                <a:solidFill>
                  <a:schemeClr val="bg1"/>
                </a:solidFill>
                <a:cs typeface="Arial" charset="0"/>
              </a:rPr>
              <a:t>Round each number to the nearest 10.  </a:t>
            </a:r>
          </a:p>
          <a:p>
            <a:pPr>
              <a:defRPr/>
            </a:pPr>
            <a:r>
              <a:rPr lang="en-US" sz="3200" b="1" u="sng" dirty="0">
                <a:solidFill>
                  <a:schemeClr val="bg1"/>
                </a:solidFill>
                <a:cs typeface="Arial" charset="0"/>
              </a:rPr>
              <a:t>Part B</a:t>
            </a:r>
          </a:p>
          <a:p>
            <a:pPr>
              <a:defRPr/>
            </a:pPr>
            <a:r>
              <a:rPr lang="en-US" sz="3200" dirty="0">
                <a:solidFill>
                  <a:schemeClr val="bg1"/>
                </a:solidFill>
                <a:cs typeface="Arial" charset="0"/>
              </a:rPr>
              <a:t>Round each number to the nearest 100.</a:t>
            </a:r>
          </a:p>
          <a:p>
            <a:pPr>
              <a:defRPr/>
            </a:pPr>
            <a:r>
              <a:rPr lang="en-US" sz="3200" b="1" u="sng" dirty="0">
                <a:solidFill>
                  <a:schemeClr val="bg1"/>
                </a:solidFill>
                <a:cs typeface="Arial" charset="0"/>
              </a:rPr>
              <a:t>Part C</a:t>
            </a:r>
          </a:p>
          <a:p>
            <a:pPr>
              <a:defRPr/>
            </a:pPr>
            <a:r>
              <a:rPr lang="en-US" sz="3200" dirty="0">
                <a:solidFill>
                  <a:schemeClr val="bg1"/>
                </a:solidFill>
                <a:cs typeface="Arial" charset="0"/>
              </a:rPr>
              <a:t>How many more tickets were sold in July than in June? </a:t>
            </a:r>
          </a:p>
        </p:txBody>
      </p:sp>
    </p:spTree>
    <p:extLst>
      <p:ext uri="{BB962C8B-B14F-4D97-AF65-F5344CB8AC3E}">
        <p14:creationId xmlns:p14="http://schemas.microsoft.com/office/powerpoint/2010/main" val="3117599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Multiplication</a:t>
            </a:r>
            <a:endParaRPr lang="en-US" dirty="0"/>
          </a:p>
        </p:txBody>
      </p:sp>
      <p:sp>
        <p:nvSpPr>
          <p:cNvPr id="3" name="Date Placeholder 2"/>
          <p:cNvSpPr>
            <a:spLocks noGrp="1"/>
          </p:cNvSpPr>
          <p:nvPr>
            <p:ph type="dt" sz="half" idx="10"/>
          </p:nvPr>
        </p:nvSpPr>
        <p:spPr/>
        <p:txBody>
          <a:bodyPr/>
          <a:lstStyle/>
          <a:p>
            <a:pPr>
              <a:defRPr/>
            </a:pPr>
            <a:endParaRPr lang="en-US">
              <a:solidFill>
                <a:prstClr val="white"/>
              </a:solidFill>
            </a:endParaRPr>
          </a:p>
        </p:txBody>
      </p:sp>
      <p:sp>
        <p:nvSpPr>
          <p:cNvPr id="4" name="Footer Placeholder 3"/>
          <p:cNvSpPr>
            <a:spLocks noGrp="1"/>
          </p:cNvSpPr>
          <p:nvPr>
            <p:ph type="ftr" sz="quarter" idx="11"/>
          </p:nvPr>
        </p:nvSpPr>
        <p:spPr/>
        <p:txBody>
          <a:bodyPr/>
          <a:lstStyle/>
          <a:p>
            <a:pPr>
              <a:defRPr/>
            </a:pPr>
            <a:endParaRPr lang="en-US">
              <a:solidFill>
                <a:prstClr val="white"/>
              </a:solidFill>
            </a:endParaRPr>
          </a:p>
        </p:txBody>
      </p:sp>
      <p:sp>
        <p:nvSpPr>
          <p:cNvPr id="5" name="Slide Number Placeholder 4"/>
          <p:cNvSpPr>
            <a:spLocks noGrp="1"/>
          </p:cNvSpPr>
          <p:nvPr>
            <p:ph type="sldNum" sz="quarter" idx="12"/>
          </p:nvPr>
        </p:nvSpPr>
        <p:spPr/>
        <p:txBody>
          <a:bodyPr/>
          <a:lstStyle/>
          <a:p>
            <a:fld id="{D0959713-1588-47F1-B56A-6520D3D8367F}" type="slidenum">
              <a:rPr lang="en-US" altLang="en-US" smtClean="0">
                <a:solidFill>
                  <a:prstClr val="white"/>
                </a:solidFill>
              </a:rPr>
              <a:pPr/>
              <a:t>12</a:t>
            </a:fld>
            <a:endParaRPr lang="en-US" altLang="en-US">
              <a:solidFill>
                <a:prstClr val="white"/>
              </a:solidFill>
            </a:endParaRPr>
          </a:p>
        </p:txBody>
      </p:sp>
    </p:spTree>
    <p:extLst>
      <p:ext uri="{BB962C8B-B14F-4D97-AF65-F5344CB8AC3E}">
        <p14:creationId xmlns:p14="http://schemas.microsoft.com/office/powerpoint/2010/main" val="670088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p:cNvSpPr>
          <p:nvPr>
            <p:ph type="title" idx="4294967295"/>
          </p:nvPr>
        </p:nvSpPr>
        <p:spPr>
          <a:xfrm>
            <a:off x="1679575" y="76200"/>
            <a:ext cx="8229600" cy="1143000"/>
          </a:xfrm>
        </p:spPr>
        <p:txBody>
          <a:bodyPr/>
          <a:lstStyle/>
          <a:p>
            <a:pPr eaLnBrk="1" hangingPunct="1"/>
            <a:r>
              <a:rPr altLang="en-US" dirty="0" smtClean="0"/>
              <a:t>Math Corner-Multiplication</a:t>
            </a:r>
          </a:p>
        </p:txBody>
      </p:sp>
      <p:sp>
        <p:nvSpPr>
          <p:cNvPr id="4099" name="Rectangle 35"/>
          <p:cNvSpPr>
            <a:spLocks noChangeArrowheads="1"/>
          </p:cNvSpPr>
          <p:nvPr/>
        </p:nvSpPr>
        <p:spPr bwMode="auto">
          <a:xfrm>
            <a:off x="1349828" y="920751"/>
            <a:ext cx="9129485"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36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There were 6 girls invited to a birthday party.  Each girl will receive 6</a:t>
            </a:r>
            <a:r>
              <a:rPr kumimoji="0" lang="en-US" altLang="en-US" sz="36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altLang="en-US" sz="3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party favors. </a:t>
            </a:r>
            <a:endParaRPr kumimoji="0" lang="en-US" altLang="en-US" sz="36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36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Show </a:t>
            </a:r>
            <a:r>
              <a:rPr kumimoji="0" lang="en-US" altLang="en-US" sz="36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a model</a:t>
            </a:r>
            <a:r>
              <a:rPr kumimoji="0" lang="en-US" altLang="en-US" sz="3600" b="0" i="0" u="none" strike="noStrike" kern="1200" cap="none" spc="0" normalizeH="0" noProof="0" dirty="0" smtClean="0">
                <a:ln>
                  <a:noFill/>
                </a:ln>
                <a:solidFill>
                  <a:prstClr val="white"/>
                </a:solidFill>
                <a:effectLst/>
                <a:uLnTx/>
                <a:uFillTx/>
                <a:latin typeface="Arial" panose="020B0604020202020204" pitchFamily="34" charset="0"/>
                <a:ea typeface="+mn-ea"/>
                <a:cs typeface="Arial" panose="020B0604020202020204" pitchFamily="34" charset="0"/>
              </a:rPr>
              <a:t> to represent these party favors.  </a:t>
            </a:r>
            <a:endParaRPr kumimoji="0" lang="en-US" altLang="en-US" sz="36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3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How would the </a:t>
            </a:r>
            <a:r>
              <a:rPr lang="en-US" altLang="en-US" sz="3600" dirty="0" smtClean="0">
                <a:solidFill>
                  <a:prstClr val="white"/>
                </a:solidFill>
              </a:rPr>
              <a:t>model </a:t>
            </a:r>
            <a:r>
              <a:rPr kumimoji="0" lang="en-US" altLang="en-US" sz="36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look </a:t>
            </a:r>
            <a:r>
              <a:rPr kumimoji="0" lang="en-US" altLang="en-US" sz="36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differently if there were only 4 girls at the party?</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3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pic>
        <p:nvPicPr>
          <p:cNvPr id="4101" name="Picture 2" descr="C:\Program Files\Microsoft Office\MEDIA\CAGCAT10\j0216588.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9175" y="463551"/>
            <a:ext cx="1425575"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36380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1319349" y="304800"/>
            <a:ext cx="9914707" cy="609600"/>
          </a:xfrm>
        </p:spPr>
        <p:txBody>
          <a:bodyPr/>
          <a:lstStyle/>
          <a:p>
            <a:pPr eaLnBrk="1" hangingPunct="1"/>
            <a:r>
              <a:rPr altLang="en-US" sz="4000" dirty="0" smtClean="0"/>
              <a:t>Constructed Response-Multiplication</a:t>
            </a:r>
            <a:endParaRPr altLang="en-US" sz="4000" dirty="0"/>
          </a:p>
        </p:txBody>
      </p:sp>
      <p:sp>
        <p:nvSpPr>
          <p:cNvPr id="4099" name="Text Box 151"/>
          <p:cNvSpPr txBox="1">
            <a:spLocks noChangeArrowheads="1"/>
          </p:cNvSpPr>
          <p:nvPr/>
        </p:nvSpPr>
        <p:spPr bwMode="auto">
          <a:xfrm>
            <a:off x="707923" y="914401"/>
            <a:ext cx="10751574"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smtClean="0">
                <a:ln>
                  <a:noFill/>
                </a:ln>
                <a:solidFill>
                  <a:prstClr val="white"/>
                </a:solidFill>
                <a:effectLst/>
                <a:uLnTx/>
                <a:uFillTx/>
              </a:rPr>
              <a:t>Part A</a:t>
            </a:r>
          </a:p>
          <a:p>
            <a:pPr marL="0" marR="0" lvl="0" indent="0"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smtClean="0">
                <a:ln>
                  <a:noFill/>
                </a:ln>
                <a:solidFill>
                  <a:prstClr val="white"/>
                </a:solidFill>
                <a:effectLst/>
                <a:uLnTx/>
                <a:uFillTx/>
              </a:rPr>
              <a:t>How </a:t>
            </a:r>
            <a:r>
              <a:rPr kumimoji="0" lang="en-US" sz="2800" b="0" i="0" u="none" strike="noStrike" kern="1200" cap="none" spc="0" normalizeH="0" baseline="0" noProof="0" dirty="0">
                <a:ln>
                  <a:noFill/>
                </a:ln>
                <a:solidFill>
                  <a:prstClr val="white"/>
                </a:solidFill>
                <a:effectLst/>
                <a:uLnTx/>
                <a:uFillTx/>
              </a:rPr>
              <a:t>are multiplication and addition related?  Write your own story problem and solve it using both multiplication and addition</a:t>
            </a:r>
            <a:r>
              <a:rPr kumimoji="0" lang="en-US" sz="2800" b="0" i="0" u="none" strike="noStrike" kern="1200" cap="none" spc="0" normalizeH="0" baseline="0" noProof="0" dirty="0" smtClean="0">
                <a:ln>
                  <a:noFill/>
                </a:ln>
                <a:solidFill>
                  <a:prstClr val="white"/>
                </a:solidFill>
                <a:effectLst/>
                <a:uLnTx/>
                <a:uFillTx/>
              </a:rPr>
              <a:t>.</a:t>
            </a:r>
          </a:p>
          <a:p>
            <a:pPr marL="0" marR="0" lvl="0" indent="0"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dirty="0" smtClean="0">
              <a:ln>
                <a:noFill/>
              </a:ln>
              <a:solidFill>
                <a:prstClr val="white"/>
              </a:solidFill>
              <a:effectLst/>
              <a:uLnTx/>
              <a:uFillTx/>
            </a:endParaRPr>
          </a:p>
          <a:p>
            <a:pPr marL="0" marR="0" lvl="0" indent="0" defTabSz="914400" rtl="0" eaLnBrk="1" fontAlgn="base" latinLnBrk="0" hangingPunct="1">
              <a:lnSpc>
                <a:spcPct val="100000"/>
              </a:lnSpc>
              <a:spcBef>
                <a:spcPct val="0"/>
              </a:spcBef>
              <a:spcAft>
                <a:spcPct val="0"/>
              </a:spcAft>
              <a:buClrTx/>
              <a:buSzTx/>
              <a:buFontTx/>
              <a:buNone/>
              <a:tabLst/>
              <a:defRPr/>
            </a:pPr>
            <a:r>
              <a:rPr lang="en-US" sz="2800" b="1" dirty="0" smtClean="0">
                <a:solidFill>
                  <a:prstClr val="white"/>
                </a:solidFill>
              </a:rPr>
              <a:t>Part B</a:t>
            </a:r>
            <a:endParaRPr lang="en-US" sz="2800" b="1" u="sng" dirty="0">
              <a:solidFill>
                <a:prstClr val="white"/>
              </a:solidFill>
            </a:endParaRPr>
          </a:p>
          <a:p>
            <a:pPr marL="0" marR="0" lvl="0" indent="0"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smtClean="0">
                <a:ln>
                  <a:noFill/>
                </a:ln>
                <a:solidFill>
                  <a:prstClr val="white"/>
                </a:solidFill>
                <a:effectLst/>
                <a:uLnTx/>
                <a:uFillTx/>
              </a:rPr>
              <a:t>Corey </a:t>
            </a:r>
            <a:r>
              <a:rPr kumimoji="0" lang="en-US" sz="2800" b="0" i="0" u="none" strike="noStrike" kern="1200" cap="none" spc="0" normalizeH="0" baseline="0" noProof="0" dirty="0">
                <a:ln>
                  <a:noFill/>
                </a:ln>
                <a:solidFill>
                  <a:prstClr val="white"/>
                </a:solidFill>
                <a:effectLst/>
                <a:uLnTx/>
                <a:uFillTx/>
              </a:rPr>
              <a:t>has 40 blocks to give away.  </a:t>
            </a:r>
            <a:r>
              <a:rPr kumimoji="0" lang="en-US" sz="2800" b="0" i="0" u="none" strike="noStrike" kern="1200" cap="none" spc="0" normalizeH="0" baseline="0" noProof="0" dirty="0" smtClean="0">
                <a:ln>
                  <a:noFill/>
                </a:ln>
                <a:solidFill>
                  <a:prstClr val="white"/>
                </a:solidFill>
                <a:effectLst/>
                <a:uLnTx/>
                <a:uFillTx/>
              </a:rPr>
              <a:t>If he gives an equal amount to each of his friends, how many friends</a:t>
            </a:r>
            <a:r>
              <a:rPr kumimoji="0" lang="en-US" sz="2800" b="0" i="0" u="none" strike="noStrike" kern="1200" cap="none" spc="0" normalizeH="0" noProof="0" dirty="0" smtClean="0">
                <a:ln>
                  <a:noFill/>
                </a:ln>
                <a:solidFill>
                  <a:prstClr val="white"/>
                </a:solidFill>
                <a:effectLst/>
                <a:uLnTx/>
                <a:uFillTx/>
              </a:rPr>
              <a:t> could he share the blocks with? How many blocks will each of his friends get?</a:t>
            </a:r>
            <a:endParaRPr kumimoji="0" lang="en-US" sz="2800" b="0" i="0" u="none" strike="noStrike" kern="1200" cap="none" spc="0" normalizeH="0" baseline="0" noProof="0" dirty="0" smtClean="0">
              <a:ln>
                <a:noFill/>
              </a:ln>
              <a:solidFill>
                <a:prstClr val="white"/>
              </a:solidFill>
              <a:effectLst/>
              <a:uLnTx/>
              <a:uFillTx/>
            </a:endParaRPr>
          </a:p>
          <a:p>
            <a:pPr marL="0" marR="0" lvl="0" indent="0"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dirty="0" smtClean="0">
              <a:ln>
                <a:noFill/>
              </a:ln>
              <a:solidFill>
                <a:prstClr val="white"/>
              </a:solidFill>
              <a:effectLst/>
              <a:uLnTx/>
              <a:uFillTx/>
            </a:endParaRPr>
          </a:p>
          <a:p>
            <a:pPr marL="0" marR="0" lvl="0" indent="0" defTabSz="914400" rtl="0" eaLnBrk="1" fontAlgn="base" latinLnBrk="0" hangingPunct="1">
              <a:lnSpc>
                <a:spcPct val="100000"/>
              </a:lnSpc>
              <a:spcBef>
                <a:spcPct val="0"/>
              </a:spcBef>
              <a:spcAft>
                <a:spcPct val="0"/>
              </a:spcAft>
              <a:buClrTx/>
              <a:buSzTx/>
              <a:buFontTx/>
              <a:buNone/>
              <a:tabLst/>
              <a:defRPr/>
            </a:pPr>
            <a:r>
              <a:rPr lang="en-US" sz="2800" b="1" dirty="0" smtClean="0">
                <a:solidFill>
                  <a:prstClr val="white"/>
                </a:solidFill>
              </a:rPr>
              <a:t>Part C</a:t>
            </a:r>
          </a:p>
          <a:p>
            <a:pPr marL="0" marR="0" lvl="0" indent="0"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smtClean="0">
                <a:ln>
                  <a:noFill/>
                </a:ln>
                <a:solidFill>
                  <a:prstClr val="white"/>
                </a:solidFill>
                <a:effectLst/>
                <a:uLnTx/>
                <a:uFillTx/>
              </a:rPr>
              <a:t>A </a:t>
            </a:r>
            <a:r>
              <a:rPr kumimoji="0" lang="en-US" sz="2800" b="0" i="0" u="none" strike="noStrike" kern="1200" cap="none" spc="0" normalizeH="0" baseline="0" noProof="0" dirty="0">
                <a:ln>
                  <a:noFill/>
                </a:ln>
                <a:solidFill>
                  <a:prstClr val="white"/>
                </a:solidFill>
                <a:effectLst/>
                <a:uLnTx/>
                <a:uFillTx/>
              </a:rPr>
              <a:t>teacher wants to divide a class of 33 students into three equal groups.  What expression could be used to calculate the size of each group</a:t>
            </a:r>
            <a:r>
              <a:rPr kumimoji="0" lang="en-US" sz="2800" b="0" i="0" u="none" strike="noStrike" kern="1200" cap="none" spc="0" normalizeH="0" baseline="0" noProof="0" dirty="0" smtClean="0">
                <a:ln>
                  <a:noFill/>
                </a:ln>
                <a:solidFill>
                  <a:prstClr val="white"/>
                </a:solidFill>
                <a:effectLst/>
                <a:uLnTx/>
                <a:uFillTx/>
              </a:rPr>
              <a:t>?  Explain your</a:t>
            </a:r>
            <a:r>
              <a:rPr kumimoji="0" lang="en-US" sz="2800" b="0" i="0" u="none" strike="noStrike" kern="1200" cap="none" spc="0" normalizeH="0" noProof="0" dirty="0" smtClean="0">
                <a:ln>
                  <a:noFill/>
                </a:ln>
                <a:solidFill>
                  <a:prstClr val="white"/>
                </a:solidFill>
                <a:effectLst/>
                <a:uLnTx/>
                <a:uFillTx/>
              </a:rPr>
              <a:t> thinking using pictures, numbers, and </a:t>
            </a:r>
            <a:r>
              <a:rPr kumimoji="0" lang="en-US" sz="2800" b="0" i="0" u="none" strike="noStrike" kern="1200" cap="none" spc="0" normalizeH="0" noProof="0" dirty="0" smtClean="0">
                <a:ln>
                  <a:noFill/>
                </a:ln>
                <a:solidFill>
                  <a:prstClr val="white"/>
                </a:solidFill>
                <a:effectLst/>
                <a:uLnTx/>
                <a:uFillTx/>
              </a:rPr>
              <a:t> </a:t>
            </a:r>
          </a:p>
          <a:p>
            <a:pPr marL="0" marR="0" lvl="0" indent="0" defTabSz="914400" rtl="0" eaLnBrk="1" fontAlgn="base" latinLnBrk="0" hangingPunct="1">
              <a:lnSpc>
                <a:spcPct val="100000"/>
              </a:lnSpc>
              <a:spcBef>
                <a:spcPct val="0"/>
              </a:spcBef>
              <a:spcAft>
                <a:spcPct val="0"/>
              </a:spcAft>
              <a:buClrTx/>
              <a:buSzTx/>
              <a:buFontTx/>
              <a:buNone/>
              <a:tabLst/>
              <a:defRPr/>
            </a:pPr>
            <a:r>
              <a:rPr lang="en-US" sz="2800" dirty="0">
                <a:solidFill>
                  <a:prstClr val="white"/>
                </a:solidFill>
              </a:rPr>
              <a:t> </a:t>
            </a:r>
            <a:r>
              <a:rPr lang="en-US" sz="2800" dirty="0" smtClean="0">
                <a:solidFill>
                  <a:prstClr val="white"/>
                </a:solidFill>
              </a:rPr>
              <a:t>       </a:t>
            </a:r>
            <a:r>
              <a:rPr kumimoji="0" lang="en-US" sz="2800" b="0" i="0" u="none" strike="noStrike" kern="1200" cap="none" spc="0" normalizeH="0" noProof="0" dirty="0" smtClean="0">
                <a:ln>
                  <a:noFill/>
                </a:ln>
                <a:solidFill>
                  <a:prstClr val="white"/>
                </a:solidFill>
                <a:effectLst/>
                <a:uLnTx/>
                <a:uFillTx/>
              </a:rPr>
              <a:t>words</a:t>
            </a:r>
            <a:r>
              <a:rPr kumimoji="0" lang="en-US" sz="2800" b="0" i="0" u="none" strike="noStrike" kern="1200" cap="none" spc="0" normalizeH="0" noProof="0" dirty="0" smtClean="0">
                <a:ln>
                  <a:noFill/>
                </a:ln>
                <a:solidFill>
                  <a:prstClr val="white"/>
                </a:solidFill>
                <a:effectLst/>
                <a:uLnTx/>
                <a:uFillTx/>
              </a:rPr>
              <a:t>.</a:t>
            </a:r>
            <a:endParaRPr kumimoji="0" lang="en-US" sz="2800" b="0" i="0" u="none" strike="noStrike" kern="1200" cap="none" spc="0" normalizeH="0" baseline="0" noProof="0" dirty="0">
              <a:ln>
                <a:noFill/>
              </a:ln>
              <a:solidFill>
                <a:prstClr val="white"/>
              </a:solidFill>
              <a:effectLst/>
              <a:uLnTx/>
              <a:uFillTx/>
            </a:endParaRPr>
          </a:p>
        </p:txBody>
      </p:sp>
    </p:spTree>
    <p:extLst>
      <p:ext uri="{BB962C8B-B14F-4D97-AF65-F5344CB8AC3E}">
        <p14:creationId xmlns:p14="http://schemas.microsoft.com/office/powerpoint/2010/main" val="27070530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p:cNvSpPr>
          <p:nvPr>
            <p:ph type="title" idx="4294967295"/>
          </p:nvPr>
        </p:nvSpPr>
        <p:spPr>
          <a:xfrm>
            <a:off x="2133600" y="76200"/>
            <a:ext cx="8229600" cy="1143000"/>
          </a:xfrm>
        </p:spPr>
        <p:txBody>
          <a:bodyPr/>
          <a:lstStyle/>
          <a:p>
            <a:pPr eaLnBrk="1" hangingPunct="1"/>
            <a:r>
              <a:rPr altLang="en-US" dirty="0" smtClean="0"/>
              <a:t>Math Corner-Multiplication</a:t>
            </a:r>
          </a:p>
        </p:txBody>
      </p:sp>
      <p:sp>
        <p:nvSpPr>
          <p:cNvPr id="5123" name="Rectangle 35"/>
          <p:cNvSpPr>
            <a:spLocks noChangeArrowheads="1"/>
          </p:cNvSpPr>
          <p:nvPr/>
        </p:nvSpPr>
        <p:spPr bwMode="auto">
          <a:xfrm>
            <a:off x="1378857" y="2776883"/>
            <a:ext cx="9253538" cy="44750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80000"/>
              </a:lnSpc>
              <a:spcBef>
                <a:spcPct val="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There are four checkout lines at the grocery store.  There are eight customers in each line. </a:t>
            </a:r>
            <a:endParaRPr kumimoji="0" lang="en-US" altLang="en-US" sz="32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8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80000"/>
              </a:lnSpc>
              <a:spcBef>
                <a:spcPct val="0"/>
              </a:spcBef>
              <a:spcAft>
                <a:spcPct val="0"/>
              </a:spcAft>
              <a:buClrTx/>
              <a:buSzTx/>
              <a:buFontTx/>
              <a:buNone/>
              <a:tabLst/>
              <a:defRPr/>
            </a:pPr>
            <a:r>
              <a:rPr kumimoji="0" lang="en-US" altLang="en-US" sz="32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How </a:t>
            </a: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many people are waiting to pay for their groceries? Solve the problem two ways.  </a:t>
            </a:r>
          </a:p>
          <a:p>
            <a:pPr marL="0" marR="0" lvl="0" indent="0" algn="ctr" defTabSz="914400" rtl="0" eaLnBrk="1" fontAlgn="base" latinLnBrk="0" hangingPunct="1">
              <a:lnSpc>
                <a:spcPct val="8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8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8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8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8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base" latinLnBrk="0" hangingPunct="1">
              <a:lnSpc>
                <a:spcPct val="8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8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endParaRPr>
          </a:p>
        </p:txBody>
      </p:sp>
      <p:pic>
        <p:nvPicPr>
          <p:cNvPr id="5124" name="Picture 5" descr="C:\Documents and Settings\christinafreeman\Local Settings\Temporary Internet Files\Content.IE5\F02LHGAP\MC90023777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966335"/>
            <a:ext cx="1828800" cy="169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1222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idx="4294967295"/>
          </p:nvPr>
        </p:nvSpPr>
        <p:spPr>
          <a:xfrm>
            <a:off x="1981200" y="152401"/>
            <a:ext cx="9399814" cy="639763"/>
          </a:xfrm>
        </p:spPr>
        <p:txBody>
          <a:bodyPr/>
          <a:lstStyle/>
          <a:p>
            <a:pPr eaLnBrk="1" hangingPunct="1"/>
            <a:r>
              <a:rPr lang="en-US" altLang="en-US" sz="4000" dirty="0" smtClean="0"/>
              <a:t>Constructed Response-Multiplication</a:t>
            </a:r>
            <a:endParaRPr altLang="en-US" sz="4000" dirty="0"/>
          </a:p>
        </p:txBody>
      </p:sp>
      <p:sp>
        <p:nvSpPr>
          <p:cNvPr id="7171" name="Rectangle 3"/>
          <p:cNvSpPr>
            <a:spLocks noGrp="1"/>
          </p:cNvSpPr>
          <p:nvPr>
            <p:ph type="body" idx="4294967295"/>
          </p:nvPr>
        </p:nvSpPr>
        <p:spPr>
          <a:xfrm>
            <a:off x="632012" y="981634"/>
            <a:ext cx="10986247" cy="4863353"/>
          </a:xfrm>
        </p:spPr>
        <p:txBody>
          <a:bodyPr/>
          <a:lstStyle/>
          <a:p>
            <a:pPr algn="ctr" eaLnBrk="1" hangingPunct="1">
              <a:buFont typeface="Arial" charset="0"/>
              <a:buNone/>
              <a:defRPr/>
            </a:pPr>
            <a:r>
              <a:rPr lang="en-US" sz="3600" dirty="0" smtClean="0">
                <a:solidFill>
                  <a:schemeClr val="bg1"/>
                </a:solidFill>
                <a:latin typeface="Times New Roman" pitchFamily="18" charset="0"/>
                <a:cs typeface="Arial" charset="0"/>
              </a:rPr>
              <a:t>The number is: </a:t>
            </a:r>
            <a:r>
              <a:rPr lang="en-US" sz="4800" b="1" dirty="0" smtClean="0">
                <a:solidFill>
                  <a:schemeClr val="bg1"/>
                </a:solidFill>
                <a:latin typeface="Times New Roman" pitchFamily="18" charset="0"/>
                <a:cs typeface="Arial" charset="0"/>
              </a:rPr>
              <a:t>45</a:t>
            </a:r>
            <a:r>
              <a:rPr lang="en-US" sz="4800" dirty="0" smtClean="0">
                <a:solidFill>
                  <a:schemeClr val="bg1"/>
                </a:solidFill>
                <a:latin typeface="Times New Roman" pitchFamily="18" charset="0"/>
                <a:cs typeface="Arial" charset="0"/>
              </a:rPr>
              <a:t>  </a:t>
            </a:r>
            <a:r>
              <a:rPr lang="en-US" dirty="0" smtClean="0">
                <a:solidFill>
                  <a:schemeClr val="bg1"/>
                </a:solidFill>
                <a:latin typeface="Times New Roman" pitchFamily="18" charset="0"/>
                <a:cs typeface="Arial" charset="0"/>
              </a:rPr>
              <a:t> </a:t>
            </a:r>
            <a:endParaRPr lang="en-US" sz="3600" dirty="0">
              <a:solidFill>
                <a:schemeClr val="bg1"/>
              </a:solidFill>
              <a:latin typeface="Times New Roman" pitchFamily="18" charset="0"/>
              <a:cs typeface="Arial" charset="0"/>
            </a:endParaRPr>
          </a:p>
          <a:p>
            <a:pPr marL="0" indent="0" eaLnBrk="1" hangingPunct="1">
              <a:buNone/>
              <a:defRPr/>
            </a:pPr>
            <a:r>
              <a:rPr lang="en-US" sz="3200" u="sng" dirty="0" smtClean="0">
                <a:solidFill>
                  <a:schemeClr val="bg1"/>
                </a:solidFill>
                <a:latin typeface="Times New Roman" pitchFamily="18" charset="0"/>
                <a:cs typeface="Arial" charset="0"/>
              </a:rPr>
              <a:t>Part A</a:t>
            </a:r>
          </a:p>
          <a:p>
            <a:pPr marL="0" indent="0" eaLnBrk="1" hangingPunct="1">
              <a:buNone/>
              <a:defRPr/>
            </a:pPr>
            <a:r>
              <a:rPr lang="en-US" sz="3200" dirty="0" smtClean="0">
                <a:solidFill>
                  <a:schemeClr val="bg1"/>
                </a:solidFill>
                <a:latin typeface="Times New Roman" pitchFamily="18" charset="0"/>
                <a:cs typeface="Arial" charset="0"/>
              </a:rPr>
              <a:t>Explain how you would use repeated addition to reach this product.</a:t>
            </a:r>
          </a:p>
          <a:p>
            <a:pPr marL="0" indent="0" eaLnBrk="1" hangingPunct="1">
              <a:buNone/>
              <a:defRPr/>
            </a:pPr>
            <a:r>
              <a:rPr lang="en-US" sz="3200" u="sng" dirty="0" smtClean="0">
                <a:solidFill>
                  <a:schemeClr val="bg1"/>
                </a:solidFill>
                <a:latin typeface="Times New Roman" pitchFamily="18" charset="0"/>
                <a:cs typeface="Arial" charset="0"/>
              </a:rPr>
              <a:t>Part B</a:t>
            </a:r>
          </a:p>
          <a:p>
            <a:pPr marL="0" indent="0" eaLnBrk="1" hangingPunct="1">
              <a:buNone/>
              <a:defRPr/>
            </a:pPr>
            <a:r>
              <a:rPr lang="en-US" sz="3200" dirty="0" smtClean="0">
                <a:solidFill>
                  <a:schemeClr val="bg1"/>
                </a:solidFill>
                <a:latin typeface="Times New Roman" pitchFamily="18" charset="0"/>
                <a:cs typeface="Arial" charset="0"/>
              </a:rPr>
              <a:t>What array model(s) could be used to represent this product.</a:t>
            </a:r>
            <a:endParaRPr lang="en-US" sz="3200" dirty="0">
              <a:solidFill>
                <a:schemeClr val="bg1"/>
              </a:solidFill>
              <a:latin typeface="Times New Roman" pitchFamily="18" charset="0"/>
              <a:cs typeface="Arial" charset="0"/>
            </a:endParaRPr>
          </a:p>
          <a:p>
            <a:pPr marL="0" indent="0" eaLnBrk="1" hangingPunct="1">
              <a:buNone/>
              <a:defRPr/>
            </a:pPr>
            <a:r>
              <a:rPr lang="en-US" sz="3200" u="sng" dirty="0" smtClean="0">
                <a:solidFill>
                  <a:schemeClr val="bg1"/>
                </a:solidFill>
                <a:latin typeface="Times New Roman" pitchFamily="18" charset="0"/>
                <a:cs typeface="Arial" charset="0"/>
              </a:rPr>
              <a:t>Part C</a:t>
            </a:r>
          </a:p>
          <a:p>
            <a:pPr marL="0" indent="0" eaLnBrk="1" hangingPunct="1">
              <a:buNone/>
              <a:defRPr/>
            </a:pPr>
            <a:r>
              <a:rPr lang="en-US" sz="3200" dirty="0" smtClean="0">
                <a:solidFill>
                  <a:schemeClr val="bg1"/>
                </a:solidFill>
                <a:latin typeface="Times New Roman" pitchFamily="18" charset="0"/>
                <a:cs typeface="Arial" charset="0"/>
              </a:rPr>
              <a:t>Explain how skip counting represents your array.  What would your number sentence look like?</a:t>
            </a:r>
            <a:endParaRPr lang="en-US" sz="3200" dirty="0">
              <a:solidFill>
                <a:schemeClr val="bg1"/>
              </a:solidFill>
              <a:latin typeface="Times New Roman" pitchFamily="18" charset="0"/>
              <a:cs typeface="Arial" charset="0"/>
            </a:endParaRPr>
          </a:p>
        </p:txBody>
      </p:sp>
      <p:sp>
        <p:nvSpPr>
          <p:cNvPr id="7172" name="Rectangle 36"/>
          <p:cNvSpPr>
            <a:spLocks noChangeArrowheads="1"/>
          </p:cNvSpPr>
          <p:nvPr/>
        </p:nvSpPr>
        <p:spPr bwMode="auto">
          <a:xfrm>
            <a:off x="5257801" y="434340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endParaRPr lang="en-US" altLang="en-US">
              <a:solidFill>
                <a:prstClr val="black"/>
              </a:solidFill>
            </a:endParaRPr>
          </a:p>
        </p:txBody>
      </p:sp>
    </p:spTree>
    <p:extLst>
      <p:ext uri="{BB962C8B-B14F-4D97-AF65-F5344CB8AC3E}">
        <p14:creationId xmlns:p14="http://schemas.microsoft.com/office/powerpoint/2010/main" val="3700967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idx="4294967295"/>
          </p:nvPr>
        </p:nvSpPr>
        <p:spPr>
          <a:xfrm>
            <a:off x="1905000" y="0"/>
            <a:ext cx="8229600" cy="1143000"/>
          </a:xfrm>
        </p:spPr>
        <p:txBody>
          <a:bodyPr/>
          <a:lstStyle/>
          <a:p>
            <a:pPr eaLnBrk="1" hangingPunct="1"/>
            <a:r>
              <a:rPr altLang="en-US" dirty="0" smtClean="0"/>
              <a:t>Math Corner-Multiplication</a:t>
            </a:r>
          </a:p>
        </p:txBody>
      </p:sp>
      <p:pic>
        <p:nvPicPr>
          <p:cNvPr id="7172" name="Picture 22" descr="C:\Documents and Settings\christinafreeman\Local Settings\Temporary Internet Files\Content.IE5\ZYNKRZ3L\MP900446574[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3448" y="2478047"/>
            <a:ext cx="17938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835727" y="912308"/>
            <a:ext cx="11067394" cy="5900077"/>
          </a:xfrm>
          <a:prstGeom prst="rect">
            <a:avLst/>
          </a:prstGeom>
        </p:spPr>
        <p:txBody>
          <a:bodyPr wrap="square">
            <a:spAutoFit/>
          </a:bodyPr>
          <a:lstStyle/>
          <a:p>
            <a:pPr algn="ctr">
              <a:lnSpc>
                <a:spcPct val="90000"/>
              </a:lnSpc>
              <a:spcBef>
                <a:spcPct val="0"/>
              </a:spcBef>
              <a:defRPr/>
            </a:pPr>
            <a:r>
              <a:rPr lang="en-US" sz="3600" dirty="0">
                <a:solidFill>
                  <a:schemeClr val="bg1"/>
                </a:solidFill>
                <a:latin typeface="Bodoni MT Condensed" pitchFamily="18" charset="0"/>
                <a:cs typeface="Arial" charset="0"/>
              </a:rPr>
              <a:t>You have 20 students in your classroom. Draw a picture showing at least two different ways your teacher could arrange the desks.  Explain your thinking using pictures, numbers, and words.</a:t>
            </a:r>
          </a:p>
          <a:p>
            <a:pPr algn="ctr">
              <a:defRPr/>
            </a:pPr>
            <a:endParaRPr lang="en-US" sz="4800" u="sng" dirty="0">
              <a:solidFill>
                <a:schemeClr val="bg1"/>
              </a:solidFill>
              <a:latin typeface="Arial Narrow" pitchFamily="34" charset="0"/>
            </a:endParaRPr>
          </a:p>
          <a:p>
            <a:pPr algn="ctr">
              <a:defRPr/>
            </a:pPr>
            <a:r>
              <a:rPr lang="en-US" sz="3600" u="sng" dirty="0">
                <a:solidFill>
                  <a:schemeClr val="bg1"/>
                </a:solidFill>
                <a:latin typeface="Arial Narrow" pitchFamily="34" charset="0"/>
              </a:rPr>
              <a:t>Progress Check…</a:t>
            </a:r>
          </a:p>
          <a:p>
            <a:pPr marL="457200" indent="-457200">
              <a:buFont typeface="+mj-lt"/>
              <a:buAutoNum type="arabicPeriod"/>
              <a:defRPr/>
            </a:pPr>
            <a:r>
              <a:rPr lang="en-US" sz="3600" dirty="0">
                <a:solidFill>
                  <a:schemeClr val="bg1"/>
                </a:solidFill>
                <a:latin typeface="Arial Narrow" pitchFamily="34" charset="0"/>
              </a:rPr>
              <a:t>There are 21 students in Mrs. Jackson’s class.  Each student brought in 3 rocks for a class project.  How many rocks in all did the students bring?</a:t>
            </a:r>
          </a:p>
          <a:p>
            <a:pPr marL="457200" indent="-457200">
              <a:buFont typeface="+mj-lt"/>
              <a:buAutoNum type="arabicPeriod"/>
              <a:defRPr/>
            </a:pPr>
            <a:r>
              <a:rPr lang="en-US" sz="3600" dirty="0">
                <a:solidFill>
                  <a:schemeClr val="bg1"/>
                </a:solidFill>
                <a:latin typeface="Arial Narrow" pitchFamily="34" charset="0"/>
              </a:rPr>
              <a:t>What equation can you use to check this problem?</a:t>
            </a:r>
          </a:p>
          <a:p>
            <a:pPr algn="ctr">
              <a:defRPr/>
            </a:pPr>
            <a:r>
              <a:rPr lang="en-US" sz="3600" dirty="0">
                <a:solidFill>
                  <a:schemeClr val="bg1"/>
                </a:solidFill>
                <a:latin typeface="Arial Narrow" pitchFamily="34" charset="0"/>
              </a:rPr>
              <a:t>45 ÷ </a:t>
            </a:r>
            <a:r>
              <a:rPr lang="en-US" sz="3600" dirty="0" smtClean="0">
                <a:solidFill>
                  <a:schemeClr val="bg1"/>
                </a:solidFill>
                <a:latin typeface="Arial Narrow" pitchFamily="34" charset="0"/>
              </a:rPr>
              <a:t>? </a:t>
            </a:r>
            <a:r>
              <a:rPr lang="en-US" sz="3600" dirty="0">
                <a:solidFill>
                  <a:schemeClr val="bg1"/>
                </a:solidFill>
                <a:latin typeface="Arial Narrow" pitchFamily="34" charset="0"/>
              </a:rPr>
              <a:t>= 9</a:t>
            </a:r>
          </a:p>
          <a:p>
            <a:pPr>
              <a:lnSpc>
                <a:spcPct val="90000"/>
              </a:lnSpc>
              <a:defRPr/>
            </a:pPr>
            <a:endParaRPr lang="en-US" dirty="0">
              <a:latin typeface="Comic Sans MS" pitchFamily="66" charset="0"/>
              <a:cs typeface="Arial" charset="0"/>
            </a:endParaRPr>
          </a:p>
        </p:txBody>
      </p:sp>
    </p:spTree>
    <p:extLst>
      <p:ext uri="{BB962C8B-B14F-4D97-AF65-F5344CB8AC3E}">
        <p14:creationId xmlns:p14="http://schemas.microsoft.com/office/powerpoint/2010/main" val="7700648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Constructed Response Multiplication</a:t>
            </a:r>
            <a:endParaRPr lang="en-US" dirty="0"/>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57AC1F-920E-4D35-A424-AD0CDC46F223}" type="slidenum">
              <a:rPr kumimoji="0" lang="en-US" altLang="en-US" sz="1200" b="1" i="0" u="none" strike="noStrike" kern="1200" cap="none" spc="0" normalizeH="0" baseline="0" noProof="0" smtClean="0">
                <a:ln>
                  <a:noFill/>
                </a:ln>
                <a:solidFill>
                  <a:srgbClr val="FFFF00"/>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altLang="en-US" sz="1200" b="1" i="0" u="none" strike="noStrike" kern="1200" cap="none" spc="0" normalizeH="0" baseline="0" noProof="0">
              <a:ln>
                <a:noFill/>
              </a:ln>
              <a:solidFill>
                <a:srgbClr val="FFFF00"/>
              </a:solidFill>
              <a:effectLst/>
              <a:uLnTx/>
              <a:uFillTx/>
              <a:latin typeface="Calibri" panose="020F0502020204030204" pitchFamily="34" charset="0"/>
              <a:ea typeface="+mn-ea"/>
              <a:cs typeface="+mn-cs"/>
            </a:endParaRPr>
          </a:p>
        </p:txBody>
      </p:sp>
      <p:sp>
        <p:nvSpPr>
          <p:cNvPr id="7" name="Rectangle 1"/>
          <p:cNvSpPr>
            <a:spLocks noChangeArrowheads="1"/>
          </p:cNvSpPr>
          <p:nvPr/>
        </p:nvSpPr>
        <p:spPr bwMode="auto">
          <a:xfrm>
            <a:off x="723900" y="1417638"/>
            <a:ext cx="11061700"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Ms. Brook is working on multiplication facts with her class.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She made this table to show how to double a number and                        then double it again.</a:t>
            </a:r>
            <a:b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br>
            <a: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
            </a:r>
            <a:b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br>
            <a:endPar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
            </a:r>
            <a:b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br>
            <a:r>
              <a:rPr kumimoji="0" lang="en-US" altLang="en-US" sz="2000" b="1"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Part A</a:t>
            </a:r>
            <a: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
            </a:r>
            <a:b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br>
            <a: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Ms. Brook says that anytime you double a number and then double it again, you get 4 times the first number. Copy and complete the table. Does Ms. Brook’s statement make sense? Explain your answer.</a:t>
            </a:r>
            <a:b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br>
            <a: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
            </a:r>
            <a:b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br>
            <a:r>
              <a:rPr kumimoji="0" lang="en-US" altLang="en-US" sz="2000" b="1"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Part B</a:t>
            </a:r>
            <a: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
            </a:r>
            <a:b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br>
            <a:r>
              <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Ms. Brook doubled the number 11, then doubled it again to find the number of pencils she needs for her students. What is the result of doubling the number 11, then doubling it again? Show your work.</a:t>
            </a:r>
            <a:r>
              <a:rPr kumimoji="0" lang="en-US" altLang="en-US" sz="20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mn-cs"/>
              </a:rPr>
              <a:t> </a:t>
            </a:r>
            <a:endParaRPr kumimoji="0" lang="en-US" altLang="en-US" sz="20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endParaRPr>
          </a:p>
        </p:txBody>
      </p:sp>
      <p:pic>
        <p:nvPicPr>
          <p:cNvPr id="19458" name="Picture 2" descr="https://gofar.gadoe.org/QB/Temp/9be2c8d6-d8a6-451c-9708-88a11c65600f/Assessment/source/Content/images/M0313211_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50" y="-28213050"/>
            <a:ext cx="2581275" cy="21907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3"/>
          <a:stretch>
            <a:fillRect/>
          </a:stretch>
        </p:blipFill>
        <p:spPr>
          <a:xfrm>
            <a:off x="8691562" y="1127524"/>
            <a:ext cx="2581275" cy="2190750"/>
          </a:xfrm>
          <a:prstGeom prst="rect">
            <a:avLst/>
          </a:prstGeom>
        </p:spPr>
      </p:pic>
    </p:spTree>
    <p:extLst>
      <p:ext uri="{BB962C8B-B14F-4D97-AF65-F5344CB8AC3E}">
        <p14:creationId xmlns:p14="http://schemas.microsoft.com/office/powerpoint/2010/main" val="1517494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idx="4294967295"/>
          </p:nvPr>
        </p:nvSpPr>
        <p:spPr>
          <a:xfrm>
            <a:off x="1981200" y="274638"/>
            <a:ext cx="8229600" cy="639762"/>
          </a:xfrm>
        </p:spPr>
        <p:txBody>
          <a:bodyPr/>
          <a:lstStyle/>
          <a:p>
            <a:pPr eaLnBrk="1" hangingPunct="1"/>
            <a:r>
              <a:rPr altLang="en-US" sz="4000" dirty="0"/>
              <a:t>Math </a:t>
            </a:r>
            <a:r>
              <a:rPr altLang="en-US" sz="4000" dirty="0" smtClean="0"/>
              <a:t>Corner-Multiplication</a:t>
            </a:r>
            <a:endParaRPr altLang="en-US" sz="4000" dirty="0"/>
          </a:p>
        </p:txBody>
      </p:sp>
      <p:sp>
        <p:nvSpPr>
          <p:cNvPr id="7171" name="Rectangle 36"/>
          <p:cNvSpPr>
            <a:spLocks noChangeArrowheads="1"/>
          </p:cNvSpPr>
          <p:nvPr/>
        </p:nvSpPr>
        <p:spPr bwMode="auto">
          <a:xfrm>
            <a:off x="5257801" y="434340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172" name="Rectangle 9"/>
          <p:cNvSpPr>
            <a:spLocks noChangeArrowheads="1"/>
          </p:cNvSpPr>
          <p:nvPr/>
        </p:nvSpPr>
        <p:spPr bwMode="auto">
          <a:xfrm>
            <a:off x="1190171" y="1219201"/>
            <a:ext cx="947783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Solve two different ways.</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Food Depot has six columns of potato chips.  There are nine bags of chips on each row.  How many bags of chips are there on display at Food Depot?  </a:t>
            </a:r>
            <a:endParaRPr kumimoji="0" lang="en-US" altLang="en-US" sz="28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lang="en-US" altLang="en-US" sz="2800" dirty="0">
              <a:solidFill>
                <a:prstClr val="white"/>
              </a:solidFill>
            </a:endParaRPr>
          </a:p>
          <a:p>
            <a:pPr marL="0" marR="0" lvl="0" indent="0" defTabSz="914400" rtl="0" eaLnBrk="1" fontAlgn="base" latinLnBrk="0" hangingPunct="1">
              <a:lnSpc>
                <a:spcPct val="100000"/>
              </a:lnSpc>
              <a:spcBef>
                <a:spcPct val="0"/>
              </a:spcBef>
              <a:spcAft>
                <a:spcPct val="0"/>
              </a:spcAft>
              <a:buClrTx/>
              <a:buSzTx/>
              <a:buFontTx/>
              <a:buNone/>
              <a:tabLst/>
              <a:defRPr/>
            </a:pPr>
            <a:r>
              <a:rPr lang="en-US" altLang="en-US" sz="2800" dirty="0" smtClean="0">
                <a:solidFill>
                  <a:prstClr val="white"/>
                </a:solidFill>
              </a:rPr>
              <a:t>Create a model to demonstrate what the potato chip section at Food Depot looks like.</a:t>
            </a:r>
            <a:endParaRPr kumimoji="0" lang="en-US" altLang="en-US" sz="2800" b="0"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Challenge Question:  What do rows and columns create?</a:t>
            </a:r>
          </a:p>
        </p:txBody>
      </p:sp>
      <p:pic>
        <p:nvPicPr>
          <p:cNvPr id="7173" name="Picture 10" descr="C:\Documents and Settings\christinafreeman\Local Settings\Temporary Internet Files\Content.IE5\CMPSG1IN\MC90023438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66313" y="370682"/>
            <a:ext cx="1603375" cy="139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6"/>
          <p:cNvSpPr>
            <a:spLocks noChangeArrowheads="1"/>
          </p:cNvSpPr>
          <p:nvPr/>
        </p:nvSpPr>
        <p:spPr bwMode="auto">
          <a:xfrm>
            <a:off x="1851025" y="4114800"/>
            <a:ext cx="8382000"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0" i="0" u="none" strike="noStrike" kern="1200" cap="none" spc="0" normalizeH="0" baseline="0" noProof="0" dirty="0" smtClean="0">
                <a:ln>
                  <a:noFill/>
                </a:ln>
                <a:solidFill>
                  <a:prstClr val="white"/>
                </a:solidFill>
                <a:effectLst/>
                <a:uLnTx/>
                <a:uFillTx/>
                <a:latin typeface="Comic Sans MS" panose="030F0702030302020204" pitchFamily="66" charset="0"/>
                <a:ea typeface="+mn-ea"/>
                <a:cs typeface="Arial" panose="020B0604020202020204" pitchFamily="34" charset="0"/>
              </a:rPr>
              <a:t> </a:t>
            </a:r>
            <a:endParaRPr kumimoji="0" lang="en-US" altLang="en-US"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Arial" panose="020B0604020202020204" pitchFamily="34" charset="0"/>
            </a:endParaRPr>
          </a:p>
        </p:txBody>
      </p:sp>
    </p:spTree>
    <p:extLst>
      <p:ext uri="{BB962C8B-B14F-4D97-AF65-F5344CB8AC3E}">
        <p14:creationId xmlns:p14="http://schemas.microsoft.com/office/powerpoint/2010/main" val="1219972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idx="4294967295"/>
          </p:nvPr>
        </p:nvSpPr>
        <p:spPr>
          <a:xfrm>
            <a:off x="1943100" y="-152400"/>
            <a:ext cx="8229600" cy="1143000"/>
          </a:xfrm>
        </p:spPr>
        <p:txBody>
          <a:bodyPr/>
          <a:lstStyle/>
          <a:p>
            <a:pPr eaLnBrk="1" hangingPunct="1"/>
            <a:r>
              <a:rPr altLang="en-US" dirty="0" smtClean="0"/>
              <a:t>Math Corner-Rounding</a:t>
            </a:r>
          </a:p>
        </p:txBody>
      </p:sp>
      <p:sp>
        <p:nvSpPr>
          <p:cNvPr id="2" name="Rectangle 1"/>
          <p:cNvSpPr/>
          <p:nvPr/>
        </p:nvSpPr>
        <p:spPr>
          <a:xfrm>
            <a:off x="914399" y="850900"/>
            <a:ext cx="10471355" cy="4924425"/>
          </a:xfrm>
          <a:prstGeom prst="rect">
            <a:avLst/>
          </a:prstGeom>
        </p:spPr>
        <p:txBody>
          <a:bodyPr wrap="square">
            <a:spAutoFit/>
          </a:bodyPr>
          <a:lstStyle/>
          <a:p>
            <a:pPr algn="ctr" fontAlgn="base">
              <a:spcBef>
                <a:spcPct val="0"/>
              </a:spcBef>
              <a:spcAft>
                <a:spcPct val="0"/>
              </a:spcAft>
              <a:defRPr/>
            </a:pPr>
            <a:r>
              <a:rPr lang="en-US" sz="2000" dirty="0">
                <a:solidFill>
                  <a:prstClr val="white"/>
                </a:solidFill>
                <a:latin typeface="Arial" charset="0"/>
                <a:cs typeface="Arial" charset="0"/>
              </a:rPr>
              <a:t>Look at the number below.</a:t>
            </a:r>
            <a:br>
              <a:rPr lang="en-US" sz="2000" dirty="0">
                <a:solidFill>
                  <a:prstClr val="white"/>
                </a:solidFill>
                <a:latin typeface="Arial" charset="0"/>
                <a:cs typeface="Arial" charset="0"/>
              </a:rPr>
            </a:br>
            <a:r>
              <a:rPr lang="en-US" sz="4800" b="1" dirty="0">
                <a:solidFill>
                  <a:prstClr val="white"/>
                </a:solidFill>
                <a:latin typeface="Arial" charset="0"/>
                <a:cs typeface="Arial" charset="0"/>
              </a:rPr>
              <a:t>22</a:t>
            </a:r>
          </a:p>
          <a:p>
            <a:pPr marL="342900" indent="-342900" fontAlgn="base">
              <a:spcBef>
                <a:spcPct val="0"/>
              </a:spcBef>
              <a:spcAft>
                <a:spcPct val="0"/>
              </a:spcAft>
              <a:buFont typeface="Arial" charset="0"/>
              <a:buAutoNum type="arabicPeriod"/>
              <a:defRPr/>
            </a:pPr>
            <a:r>
              <a:rPr lang="en-US" sz="3200" dirty="0">
                <a:solidFill>
                  <a:prstClr val="white"/>
                </a:solidFill>
                <a:latin typeface="Arial" charset="0"/>
                <a:cs typeface="Arial" charset="0"/>
              </a:rPr>
              <a:t>What ten is this number closest to?  Create a number line to prove your answer.  </a:t>
            </a:r>
          </a:p>
          <a:p>
            <a:pPr marL="342900" indent="-342900" fontAlgn="base">
              <a:spcBef>
                <a:spcPct val="0"/>
              </a:spcBef>
              <a:spcAft>
                <a:spcPct val="0"/>
              </a:spcAft>
              <a:buFont typeface="Arial" charset="0"/>
              <a:buAutoNum type="arabicPeriod"/>
              <a:defRPr/>
            </a:pPr>
            <a:r>
              <a:rPr lang="en-US" sz="3200" dirty="0">
                <a:solidFill>
                  <a:prstClr val="white"/>
                </a:solidFill>
                <a:latin typeface="Arial" charset="0"/>
                <a:cs typeface="Arial" charset="0"/>
              </a:rPr>
              <a:t>Round the numbers 35, 42, and 58 to the nearest ten.</a:t>
            </a:r>
          </a:p>
          <a:p>
            <a:pPr marL="342900" indent="-342900" fontAlgn="base">
              <a:spcBef>
                <a:spcPct val="0"/>
              </a:spcBef>
              <a:spcAft>
                <a:spcPct val="0"/>
              </a:spcAft>
              <a:buFont typeface="Arial" charset="0"/>
              <a:buAutoNum type="arabicPeriod"/>
              <a:defRPr/>
            </a:pPr>
            <a:r>
              <a:rPr lang="en-US" sz="3200" dirty="0" smtClean="0">
                <a:solidFill>
                  <a:prstClr val="white"/>
                </a:solidFill>
                <a:latin typeface="Arial" charset="0"/>
                <a:cs typeface="Arial" charset="0"/>
              </a:rPr>
              <a:t>Use the chart below to represent the number in multiple ways?</a:t>
            </a:r>
          </a:p>
          <a:p>
            <a:pPr algn="ctr" fontAlgn="base">
              <a:spcBef>
                <a:spcPct val="0"/>
              </a:spcBef>
              <a:spcAft>
                <a:spcPct val="0"/>
              </a:spcAft>
              <a:defRPr/>
            </a:pPr>
            <a:endParaRPr lang="en-US" sz="3200" dirty="0">
              <a:solidFill>
                <a:prstClr val="white"/>
              </a:solidFill>
              <a:latin typeface="Arial" charset="0"/>
              <a:cs typeface="Arial" charset="0"/>
            </a:endParaRPr>
          </a:p>
          <a:p>
            <a:pPr fontAlgn="base">
              <a:spcBef>
                <a:spcPct val="0"/>
              </a:spcBef>
              <a:spcAft>
                <a:spcPct val="0"/>
              </a:spcAft>
              <a:defRPr/>
            </a:pPr>
            <a:endParaRPr lang="en-US" dirty="0">
              <a:solidFill>
                <a:prstClr val="black"/>
              </a:solidFill>
              <a:latin typeface="Arial" charset="0"/>
              <a:cs typeface="Arial" charset="0"/>
            </a:endParaRPr>
          </a:p>
          <a:p>
            <a:pPr algn="ctr" fontAlgn="base">
              <a:spcBef>
                <a:spcPct val="0"/>
              </a:spcBef>
              <a:spcAft>
                <a:spcPct val="0"/>
              </a:spcAft>
              <a:defRPr/>
            </a:pPr>
            <a:r>
              <a:rPr lang="en-US" i="1" u="sng" dirty="0" smtClean="0">
                <a:solidFill>
                  <a:prstClr val="white"/>
                </a:solidFill>
                <a:latin typeface="Comic Sans MS" pitchFamily="66" charset="0"/>
                <a:cs typeface="Arial" charset="0"/>
              </a:rPr>
              <a:t> </a:t>
            </a:r>
            <a:endParaRPr lang="en-US" i="1" dirty="0">
              <a:solidFill>
                <a:prstClr val="white"/>
              </a:solidFill>
              <a:latin typeface="Comic Sans MS" pitchFamily="66" charset="0"/>
              <a:cs typeface="Arial" charset="0"/>
            </a:endParaRPr>
          </a:p>
          <a:p>
            <a:pPr fontAlgn="base">
              <a:spcBef>
                <a:spcPct val="0"/>
              </a:spcBef>
              <a:spcAft>
                <a:spcPct val="0"/>
              </a:spcAft>
              <a:defRPr/>
            </a:pPr>
            <a:endParaRPr lang="en-US" dirty="0">
              <a:solidFill>
                <a:prstClr val="black"/>
              </a:solidFill>
              <a:latin typeface="Arial" charset="0"/>
              <a:cs typeface="Arial"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395299863"/>
              </p:ext>
            </p:extLst>
          </p:nvPr>
        </p:nvGraphicFramePr>
        <p:xfrm>
          <a:off x="4498258" y="4048892"/>
          <a:ext cx="6297561" cy="1909455"/>
        </p:xfrm>
        <a:graphic>
          <a:graphicData uri="http://schemas.openxmlformats.org/drawingml/2006/table">
            <a:tbl>
              <a:tblPr firstRow="1" firstCol="1" bandRow="1">
                <a:tableStyleId>{5C22544A-7EE6-4342-B048-85BDC9FD1C3A}</a:tableStyleId>
              </a:tblPr>
              <a:tblGrid>
                <a:gridCol w="1435584">
                  <a:extLst>
                    <a:ext uri="{9D8B030D-6E8A-4147-A177-3AD203B41FA5}">
                      <a16:colId xmlns:a16="http://schemas.microsoft.com/office/drawing/2014/main" val="1277703106"/>
                    </a:ext>
                  </a:extLst>
                </a:gridCol>
                <a:gridCol w="1890769">
                  <a:extLst>
                    <a:ext uri="{9D8B030D-6E8A-4147-A177-3AD203B41FA5}">
                      <a16:colId xmlns:a16="http://schemas.microsoft.com/office/drawing/2014/main" val="2417818690"/>
                    </a:ext>
                  </a:extLst>
                </a:gridCol>
                <a:gridCol w="1630663">
                  <a:extLst>
                    <a:ext uri="{9D8B030D-6E8A-4147-A177-3AD203B41FA5}">
                      <a16:colId xmlns:a16="http://schemas.microsoft.com/office/drawing/2014/main" val="2329147529"/>
                    </a:ext>
                  </a:extLst>
                </a:gridCol>
                <a:gridCol w="1340545">
                  <a:extLst>
                    <a:ext uri="{9D8B030D-6E8A-4147-A177-3AD203B41FA5}">
                      <a16:colId xmlns:a16="http://schemas.microsoft.com/office/drawing/2014/main" val="3538015140"/>
                    </a:ext>
                  </a:extLst>
                </a:gridCol>
              </a:tblGrid>
              <a:tr h="381891">
                <a:tc gridSpan="4">
                  <a:txBody>
                    <a:bodyPr/>
                    <a:lstStyle/>
                    <a:p>
                      <a:pPr marL="0" marR="0">
                        <a:lnSpc>
                          <a:spcPct val="107000"/>
                        </a:lnSpc>
                        <a:spcBef>
                          <a:spcPts val="0"/>
                        </a:spcBef>
                        <a:spcAft>
                          <a:spcPts val="0"/>
                        </a:spcAft>
                        <a:tabLst>
                          <a:tab pos="447675" algn="l"/>
                          <a:tab pos="1786890" algn="ctr"/>
                        </a:tabLst>
                      </a:pPr>
                      <a:r>
                        <a:rPr lang="en-US" sz="1600">
                          <a:effectLst/>
                        </a:rPr>
                        <a:t>		Represent the Number using only this Place Value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30804213"/>
                  </a:ext>
                </a:extLst>
              </a:tr>
              <a:tr h="381891">
                <a:tc>
                  <a:txBody>
                    <a:bodyPr/>
                    <a:lstStyle/>
                    <a:p>
                      <a:pPr marL="0" marR="0" algn="ctr">
                        <a:lnSpc>
                          <a:spcPct val="107000"/>
                        </a:lnSpc>
                        <a:spcBef>
                          <a:spcPts val="0"/>
                        </a:spcBef>
                        <a:spcAft>
                          <a:spcPts val="0"/>
                        </a:spcAft>
                      </a:pPr>
                      <a:r>
                        <a:rPr lang="en-US" sz="16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Hundreds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Tens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Ones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5748247"/>
                  </a:ext>
                </a:extLst>
              </a:tr>
              <a:tr h="381891">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62313361"/>
                  </a:ext>
                </a:extLst>
              </a:tr>
              <a:tr h="381891">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1156313"/>
                  </a:ext>
                </a:extLst>
              </a:tr>
              <a:tr h="381891">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2214296"/>
                  </a:ext>
                </a:extLst>
              </a:tr>
            </a:tbl>
          </a:graphicData>
        </a:graphic>
      </p:graphicFrame>
    </p:spTree>
    <p:extLst>
      <p:ext uri="{BB962C8B-B14F-4D97-AF65-F5344CB8AC3E}">
        <p14:creationId xmlns:p14="http://schemas.microsoft.com/office/powerpoint/2010/main" val="23373335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smtClean="0"/>
              <a:t>Constructed Response-Multiplication</a:t>
            </a:r>
            <a:endParaRPr lang="en-US" dirty="0"/>
          </a:p>
        </p:txBody>
      </p:sp>
      <p:sp>
        <p:nvSpPr>
          <p:cNvPr id="3" name="Content Placeholder 2"/>
          <p:cNvSpPr>
            <a:spLocks noGrp="1"/>
          </p:cNvSpPr>
          <p:nvPr>
            <p:ph idx="1"/>
          </p:nvPr>
        </p:nvSpPr>
        <p:spPr>
          <a:xfrm>
            <a:off x="781665" y="1010265"/>
            <a:ext cx="11024853" cy="4013482"/>
          </a:xfrm>
        </p:spPr>
        <p:txBody>
          <a:bodyPr/>
          <a:lstStyle/>
          <a:p>
            <a:pPr marL="0" indent="0">
              <a:buNone/>
            </a:pPr>
            <a:r>
              <a:rPr lang="en-US" sz="2800" dirty="0" smtClean="0">
                <a:latin typeface="Arial" panose="020B0604020202020204" pitchFamily="34" charset="0"/>
              </a:rPr>
              <a:t>Jon works as a waiter. He places a bowl </a:t>
            </a:r>
            <a:r>
              <a:rPr lang="en-US" sz="2800" dirty="0" smtClean="0">
                <a:latin typeface="Arial" panose="020B0604020202020204" pitchFamily="34" charset="0"/>
              </a:rPr>
              <a:t>with dinner </a:t>
            </a:r>
            <a:r>
              <a:rPr lang="en-US" sz="2800" dirty="0" smtClean="0">
                <a:latin typeface="Arial" panose="020B0604020202020204" pitchFamily="34" charset="0"/>
              </a:rPr>
              <a:t>rolls on </a:t>
            </a:r>
            <a:r>
              <a:rPr lang="en-US" sz="2800" dirty="0" smtClean="0">
                <a:latin typeface="Arial" panose="020B0604020202020204" pitchFamily="34" charset="0"/>
              </a:rPr>
              <a:t> </a:t>
            </a:r>
            <a:r>
              <a:rPr lang="en-US" sz="2800" dirty="0" smtClean="0">
                <a:latin typeface="Arial" panose="020B0604020202020204" pitchFamily="34" charset="0"/>
              </a:rPr>
              <a:t>different tables. There are 7 dinner rolls in each bowl</a:t>
            </a:r>
            <a:r>
              <a:rPr lang="en-US" sz="2800" dirty="0" smtClean="0">
                <a:latin typeface="Arial" panose="020B0604020202020204" pitchFamily="34" charset="0"/>
              </a:rPr>
              <a:t>.  </a:t>
            </a:r>
            <a:r>
              <a:rPr lang="en-US" sz="2800" dirty="0" smtClean="0">
                <a:latin typeface="Arial" panose="020B0604020202020204" pitchFamily="34" charset="0"/>
              </a:rPr>
              <a:t>He has 42 dinner rolls to serve.</a:t>
            </a:r>
            <a:endParaRPr lang="en-US" sz="2800" dirty="0" smtClean="0">
              <a:latin typeface="Arial" panose="020B0604020202020204" pitchFamily="34" charset="0"/>
            </a:endParaRPr>
          </a:p>
          <a:p>
            <a:endParaRPr lang="en-US" sz="1400" dirty="0" smtClean="0">
              <a:latin typeface="Arial" panose="020B0604020202020204" pitchFamily="34" charset="0"/>
            </a:endParaRPr>
          </a:p>
          <a:p>
            <a:pPr marL="0" indent="0">
              <a:buNone/>
            </a:pPr>
            <a:r>
              <a:rPr lang="en-US" sz="2800" b="1" dirty="0" smtClean="0">
                <a:latin typeface="Arial" panose="020B0604020202020204" pitchFamily="34" charset="0"/>
              </a:rPr>
              <a:t>Part A</a:t>
            </a:r>
          </a:p>
          <a:p>
            <a:pPr marL="0" indent="0">
              <a:buNone/>
            </a:pPr>
            <a:r>
              <a:rPr lang="en-US" sz="2800" dirty="0" smtClean="0">
                <a:latin typeface="Arial" panose="020B0604020202020204" pitchFamily="34" charset="0"/>
              </a:rPr>
              <a:t>How </a:t>
            </a:r>
            <a:r>
              <a:rPr lang="en-US" sz="2800" dirty="0" smtClean="0">
                <a:latin typeface="Arial" panose="020B0604020202020204" pitchFamily="34" charset="0"/>
              </a:rPr>
              <a:t>many tables did Jon </a:t>
            </a:r>
            <a:r>
              <a:rPr lang="en-US" sz="2800" dirty="0" smtClean="0">
                <a:latin typeface="Arial" panose="020B0604020202020204" pitchFamily="34" charset="0"/>
              </a:rPr>
              <a:t>place </a:t>
            </a:r>
            <a:r>
              <a:rPr lang="en-US" sz="2800" dirty="0" smtClean="0">
                <a:latin typeface="Arial" panose="020B0604020202020204" pitchFamily="34" charset="0"/>
              </a:rPr>
              <a:t>a</a:t>
            </a:r>
            <a:r>
              <a:rPr lang="en-US" sz="2800" dirty="0" smtClean="0">
                <a:latin typeface="Arial" panose="020B0604020202020204" pitchFamily="34" charset="0"/>
              </a:rPr>
              <a:t> bowl on</a:t>
            </a:r>
            <a:r>
              <a:rPr lang="en-US" sz="2800" dirty="0" smtClean="0">
                <a:latin typeface="Arial" panose="020B0604020202020204" pitchFamily="34" charset="0"/>
              </a:rPr>
              <a:t>? </a:t>
            </a:r>
            <a:r>
              <a:rPr lang="en-US" sz="2800" dirty="0" smtClean="0">
                <a:latin typeface="Arial" panose="020B0604020202020204" pitchFamily="34" charset="0"/>
              </a:rPr>
              <a:t>Show your </a:t>
            </a:r>
            <a:r>
              <a:rPr lang="en-US" sz="2800" dirty="0" smtClean="0">
                <a:latin typeface="Arial" panose="020B0604020202020204" pitchFamily="34" charset="0"/>
              </a:rPr>
              <a:t>work using a model.</a:t>
            </a:r>
            <a:endParaRPr lang="en-US" sz="2800" dirty="0" smtClean="0">
              <a:latin typeface="Arial" panose="020B0604020202020204" pitchFamily="34" charset="0"/>
            </a:endParaRPr>
          </a:p>
          <a:p>
            <a:endParaRPr lang="en-US" sz="1050" dirty="0" smtClean="0">
              <a:latin typeface="Arial" panose="020B0604020202020204" pitchFamily="34" charset="0"/>
            </a:endParaRPr>
          </a:p>
          <a:p>
            <a:pPr marL="0" indent="0">
              <a:buNone/>
            </a:pPr>
            <a:r>
              <a:rPr lang="en-US" sz="2800" b="1" dirty="0" smtClean="0">
                <a:latin typeface="Arial" panose="020B0604020202020204" pitchFamily="34" charset="0"/>
              </a:rPr>
              <a:t>Part B</a:t>
            </a:r>
          </a:p>
          <a:p>
            <a:pPr marL="0" indent="0">
              <a:buNone/>
            </a:pPr>
            <a:r>
              <a:rPr lang="en-US" sz="2400" dirty="0" smtClean="0">
                <a:latin typeface="Arial" panose="020B0604020202020204" pitchFamily="34" charset="0"/>
              </a:rPr>
              <a:t>Another waiter, Yasmine, places 60 glasses on the tables she is serving. She places an equal number of glasses on each table. How many tables could Yasmine serve and how many glasses would Yasmine place on each table? Show your work or explain your thinking.</a:t>
            </a:r>
            <a:endParaRPr lang="en-US" sz="2800" dirty="0">
              <a:latin typeface="Arial" panose="020B0604020202020204" pitchFamily="34" charset="0"/>
            </a:endParaRP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00288B-D613-4CBA-B4F5-C4DD103028F0}" type="slidenum">
              <a:rPr kumimoji="0" lang="en-US" altLang="en-US" sz="1200" b="1" i="0" u="none" strike="noStrike" kern="1200" cap="none" spc="0" normalizeH="0" baseline="0" noProof="0" smtClean="0">
                <a:ln>
                  <a:noFill/>
                </a:ln>
                <a:solidFill>
                  <a:srgbClr val="FFFF00"/>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altLang="en-US" sz="1200" b="1" i="0" u="none" strike="noStrike" kern="1200" cap="none" spc="0" normalizeH="0" baseline="0" noProof="0">
              <a:ln>
                <a:noFill/>
              </a:ln>
              <a:solidFill>
                <a:srgbClr val="FFFF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713906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idx="4294967295"/>
          </p:nvPr>
        </p:nvSpPr>
        <p:spPr>
          <a:xfrm>
            <a:off x="2019300" y="76200"/>
            <a:ext cx="8229600" cy="1143000"/>
          </a:xfrm>
        </p:spPr>
        <p:txBody>
          <a:bodyPr/>
          <a:lstStyle/>
          <a:p>
            <a:pPr eaLnBrk="1" hangingPunct="1"/>
            <a:r>
              <a:rPr altLang="en-US" dirty="0" smtClean="0"/>
              <a:t>Math Corner-Multiplication</a:t>
            </a:r>
          </a:p>
        </p:txBody>
      </p:sp>
      <p:pic>
        <p:nvPicPr>
          <p:cNvPr id="6148" name="Picture 22" descr="C:\Documents and Settings\christinafreeman\Local Settings\Temporary Internet Files\Content.IE5\S2PUAINY\MC900441428[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3429000"/>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210235" y="1021977"/>
            <a:ext cx="9695330" cy="5632311"/>
          </a:xfrm>
          <a:prstGeom prst="rect">
            <a:avLst/>
          </a:prstGeom>
        </p:spPr>
        <p:txBody>
          <a:bodyPr wrap="square">
            <a:spAutoFit/>
          </a:bodyPr>
          <a:lstStyle/>
          <a:p>
            <a:pPr algn="ctr">
              <a:spcBef>
                <a:spcPct val="0"/>
              </a:spcBef>
            </a:pPr>
            <a:r>
              <a:rPr lang="en-US" altLang="en-US" sz="4800" b="1" u="sng" dirty="0" smtClean="0">
                <a:solidFill>
                  <a:srgbClr val="FFFF00"/>
                </a:solidFill>
                <a:latin typeface="Bodoni MT Condensed" panose="02070606080606020203" pitchFamily="18" charset="0"/>
              </a:rPr>
              <a:t>The number is 12.</a:t>
            </a:r>
          </a:p>
          <a:p>
            <a:pPr algn="ctr">
              <a:buFont typeface="Arial" panose="020B0604020202020204" pitchFamily="34" charset="0"/>
              <a:buNone/>
            </a:pPr>
            <a:r>
              <a:rPr lang="en-US" altLang="en-US" sz="4800" dirty="0" smtClean="0">
                <a:solidFill>
                  <a:srgbClr val="FFFF00"/>
                </a:solidFill>
                <a:latin typeface="Bodoni MT Condensed" panose="02070606080606020203" pitchFamily="18" charset="0"/>
              </a:rPr>
              <a:t>How many multiplication sentences can you create with a product of 12?</a:t>
            </a:r>
          </a:p>
          <a:p>
            <a:pPr algn="ctr">
              <a:buFont typeface="Arial" panose="020B0604020202020204" pitchFamily="34" charset="0"/>
              <a:buNone/>
            </a:pPr>
            <a:endParaRPr lang="en-US" altLang="en-US" sz="4800" dirty="0" smtClean="0">
              <a:solidFill>
                <a:srgbClr val="FFFF00"/>
              </a:solidFill>
              <a:latin typeface="Bodoni MT Condensed" panose="02070606080606020203" pitchFamily="18" charset="0"/>
            </a:endParaRPr>
          </a:p>
          <a:p>
            <a:pPr algn="ctr">
              <a:buFont typeface="Arial" panose="020B0604020202020204" pitchFamily="34" charset="0"/>
              <a:buNone/>
            </a:pPr>
            <a:endParaRPr lang="en-US" altLang="en-US" sz="4800" dirty="0" smtClean="0">
              <a:solidFill>
                <a:srgbClr val="FFFF00"/>
              </a:solidFill>
              <a:latin typeface="Bodoni MT Condensed" panose="02070606080606020203" pitchFamily="18" charset="0"/>
            </a:endParaRPr>
          </a:p>
          <a:p>
            <a:pPr algn="ctr">
              <a:buFont typeface="Arial" panose="020B0604020202020204" pitchFamily="34" charset="0"/>
              <a:buNone/>
            </a:pPr>
            <a:endParaRPr lang="en-US" altLang="en-US" sz="4800" dirty="0" smtClean="0">
              <a:solidFill>
                <a:srgbClr val="FFFF00"/>
              </a:solidFill>
              <a:latin typeface="Bodoni MT Condensed" panose="02070606080606020203" pitchFamily="18" charset="0"/>
            </a:endParaRPr>
          </a:p>
          <a:p>
            <a:pPr algn="ctr">
              <a:buFont typeface="Arial" panose="020B0604020202020204" pitchFamily="34" charset="0"/>
              <a:buNone/>
            </a:pPr>
            <a:r>
              <a:rPr lang="en-US" altLang="en-US" sz="3600" i="1" dirty="0">
                <a:solidFill>
                  <a:srgbClr val="FFFF00"/>
                </a:solidFill>
                <a:latin typeface="Bodoni MT Condensed" panose="02070606080606020203" pitchFamily="18" charset="0"/>
              </a:rPr>
              <a:t>Challenge: Write a repeated addition sentence to match each multiplication sentence you create.</a:t>
            </a:r>
            <a:endParaRPr lang="en-US" altLang="en-US" sz="3600" i="1" dirty="0">
              <a:latin typeface="Comic Sans MS" panose="030F0702030302020204" pitchFamily="66" charset="0"/>
            </a:endParaRPr>
          </a:p>
        </p:txBody>
      </p:sp>
    </p:spTree>
    <p:extLst>
      <p:ext uri="{BB962C8B-B14F-4D97-AF65-F5344CB8AC3E}">
        <p14:creationId xmlns:p14="http://schemas.microsoft.com/office/powerpoint/2010/main" val="831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idx="4294967295"/>
          </p:nvPr>
        </p:nvSpPr>
        <p:spPr>
          <a:xfrm>
            <a:off x="602907" y="-39189"/>
            <a:ext cx="10897815" cy="1143000"/>
          </a:xfrm>
        </p:spPr>
        <p:txBody>
          <a:bodyPr/>
          <a:lstStyle/>
          <a:p>
            <a:pPr eaLnBrk="1" hangingPunct="1"/>
            <a:r>
              <a:rPr altLang="en-US" dirty="0" smtClean="0"/>
              <a:t>Constructed Response- Multiplication</a:t>
            </a:r>
          </a:p>
        </p:txBody>
      </p:sp>
      <p:sp>
        <p:nvSpPr>
          <p:cNvPr id="8195" name="Rectangle 33"/>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196" name="Rectangle 35"/>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197" name="Rectangle 37"/>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198" name="Rectangle 39"/>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199" name="Rectangle 44"/>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200" name="Rectangle 46"/>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201" name="Rectangle 48"/>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202" name="Rectangle 50"/>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203" name="Rectangle 52"/>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204" name="Rectangle 54"/>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205" name="Rectangle 57"/>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206" name="Rectangle 59"/>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207" name="Rectangle 61"/>
          <p:cNvSpPr>
            <a:spLocks noChangeArrowheads="1"/>
          </p:cNvSpPr>
          <p:nvPr/>
        </p:nvSpPr>
        <p:spPr bwMode="auto">
          <a:xfrm>
            <a:off x="4329114" y="247015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208" name="Rectangle 181"/>
          <p:cNvSpPr>
            <a:spLocks noChangeArrowheads="1"/>
          </p:cNvSpPr>
          <p:nvPr/>
        </p:nvSpPr>
        <p:spPr bwMode="auto">
          <a:xfrm>
            <a:off x="489857" y="677165"/>
            <a:ext cx="11123917" cy="6494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742950" indent="-7429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sz="2800" dirty="0" smtClean="0">
                <a:solidFill>
                  <a:schemeClr val="lt1"/>
                </a:solidFill>
              </a:rPr>
              <a:t>Jordan </a:t>
            </a:r>
            <a:r>
              <a:rPr lang="en-US" sz="2800" dirty="0">
                <a:solidFill>
                  <a:schemeClr val="lt1"/>
                </a:solidFill>
              </a:rPr>
              <a:t>bought 9 boxes </a:t>
            </a:r>
            <a:r>
              <a:rPr lang="en-US" sz="2800" dirty="0" smtClean="0">
                <a:solidFill>
                  <a:schemeClr val="lt1"/>
                </a:solidFill>
              </a:rPr>
              <a:t>of pencils</a:t>
            </a:r>
            <a:r>
              <a:rPr lang="en-US" sz="2800" dirty="0">
                <a:solidFill>
                  <a:schemeClr val="lt1"/>
                </a:solidFill>
              </a:rPr>
              <a:t>. Each box had 6 pencils.</a:t>
            </a:r>
          </a:p>
          <a:p>
            <a:endParaRPr lang="en-US" sz="1600" dirty="0">
              <a:solidFill>
                <a:schemeClr val="lt1"/>
              </a:solidFill>
            </a:endParaRPr>
          </a:p>
          <a:p>
            <a:r>
              <a:rPr lang="en-US" sz="2800" b="1" u="sng" dirty="0">
                <a:solidFill>
                  <a:schemeClr val="lt1"/>
                </a:solidFill>
              </a:rPr>
              <a:t>Part A</a:t>
            </a:r>
          </a:p>
          <a:p>
            <a:r>
              <a:rPr lang="en-US" sz="2800" dirty="0">
                <a:solidFill>
                  <a:schemeClr val="lt1"/>
                </a:solidFill>
              </a:rPr>
              <a:t>How many pencils did Jordan buy?</a:t>
            </a:r>
          </a:p>
          <a:p>
            <a:endParaRPr lang="en-US" sz="2800" dirty="0">
              <a:solidFill>
                <a:schemeClr val="lt1"/>
              </a:solidFill>
            </a:endParaRPr>
          </a:p>
          <a:p>
            <a:r>
              <a:rPr lang="en-US" sz="2800" b="1" u="sng" dirty="0">
                <a:solidFill>
                  <a:schemeClr val="lt1"/>
                </a:solidFill>
              </a:rPr>
              <a:t>Part B</a:t>
            </a:r>
          </a:p>
          <a:p>
            <a:r>
              <a:rPr lang="en-US" sz="2800" dirty="0">
                <a:solidFill>
                  <a:schemeClr val="lt1"/>
                </a:solidFill>
              </a:rPr>
              <a:t>Jordan gave 12 pencils to her sister. Jordan then divided the rest of the pencils equally between 7 friends. Write an equation that can be used to find the number of pencils each friend got. Use a letter to stand for the number of pencils each friend got.</a:t>
            </a:r>
          </a:p>
          <a:p>
            <a:endParaRPr lang="en-US" sz="2800" dirty="0">
              <a:solidFill>
                <a:schemeClr val="lt1"/>
              </a:solidFill>
            </a:endParaRPr>
          </a:p>
          <a:p>
            <a:r>
              <a:rPr lang="en-US" sz="2800" b="1" u="sng" dirty="0">
                <a:solidFill>
                  <a:schemeClr val="lt1"/>
                </a:solidFill>
              </a:rPr>
              <a:t>Part C</a:t>
            </a:r>
          </a:p>
          <a:p>
            <a:r>
              <a:rPr lang="en-US" sz="2800" dirty="0">
                <a:solidFill>
                  <a:schemeClr val="lt1"/>
                </a:solidFill>
              </a:rPr>
              <a:t>How many pencils did each friend get? Show your work or explain </a:t>
            </a:r>
            <a:r>
              <a:rPr lang="en-US" sz="2800" dirty="0" smtClean="0">
                <a:solidFill>
                  <a:schemeClr val="lt1"/>
                </a:solidFill>
              </a:rPr>
              <a:t>     </a:t>
            </a:r>
          </a:p>
          <a:p>
            <a:r>
              <a:rPr lang="en-US" sz="2800" dirty="0">
                <a:solidFill>
                  <a:schemeClr val="lt1"/>
                </a:solidFill>
              </a:rPr>
              <a:t> </a:t>
            </a:r>
            <a:r>
              <a:rPr lang="en-US" sz="2800" dirty="0" smtClean="0">
                <a:solidFill>
                  <a:schemeClr val="lt1"/>
                </a:solidFill>
              </a:rPr>
              <a:t>               your </a:t>
            </a:r>
            <a:r>
              <a:rPr lang="en-US" sz="2800" dirty="0">
                <a:solidFill>
                  <a:schemeClr val="lt1"/>
                </a:solidFill>
              </a:rPr>
              <a:t>answer.</a:t>
            </a:r>
            <a:endParaRPr lang="en-US" altLang="en-US" sz="2800" dirty="0"/>
          </a:p>
          <a:p>
            <a:pPr marL="0" marR="0" lvl="0" indent="0" algn="l" defTabSz="914400" rtl="0" eaLnBrk="1" fontAlgn="base" latinLnBrk="0" hangingPunct="1">
              <a:lnSpc>
                <a:spcPct val="100000"/>
              </a:lnSpc>
              <a:spcBef>
                <a:spcPct val="0"/>
              </a:spcBef>
              <a:spcAft>
                <a:spcPct val="0"/>
              </a:spcAft>
              <a:buClrTx/>
              <a:buSzTx/>
              <a:tabLst/>
              <a:defRPr/>
            </a:pPr>
            <a:endParaRPr kumimoji="0" lang="en-US" altLang="en-US" sz="2400" b="0" i="0" u="none" strike="noStrike" kern="1200" cap="none" spc="0" normalizeH="0" baseline="0" noProof="0" dirty="0">
              <a:ln>
                <a:noFill/>
              </a:ln>
              <a:solidFill>
                <a:prstClr val="white"/>
              </a:solidFill>
              <a:effectLst/>
              <a:uLnTx/>
              <a:uFillTx/>
              <a:latin typeface="Arial Rounded MT Bold" panose="020F0704030504030204" pitchFamily="34" charset="0"/>
              <a:ea typeface="+mn-ea"/>
              <a:cs typeface="Arial" panose="020B0604020202020204" pitchFamily="34" charset="0"/>
            </a:endParaRPr>
          </a:p>
        </p:txBody>
      </p:sp>
    </p:spTree>
    <p:extLst>
      <p:ext uri="{BB962C8B-B14F-4D97-AF65-F5344CB8AC3E}">
        <p14:creationId xmlns:p14="http://schemas.microsoft.com/office/powerpoint/2010/main" val="4190904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a:t>
            </a:r>
            <a:endParaRPr lang="en-US" dirty="0"/>
          </a:p>
        </p:txBody>
      </p:sp>
      <p:sp>
        <p:nvSpPr>
          <p:cNvPr id="3" name="Date Placeholder 2"/>
          <p:cNvSpPr>
            <a:spLocks noGrp="1"/>
          </p:cNvSpPr>
          <p:nvPr>
            <p:ph type="dt" sz="half" idx="10"/>
          </p:nvPr>
        </p:nvSpPr>
        <p:spPr/>
        <p:txBody>
          <a:bodyPr/>
          <a:lstStyle/>
          <a:p>
            <a:pPr>
              <a:defRPr/>
            </a:pPr>
            <a:endParaRPr lang="en-US">
              <a:solidFill>
                <a:prstClr val="white"/>
              </a:solidFill>
            </a:endParaRPr>
          </a:p>
        </p:txBody>
      </p:sp>
      <p:sp>
        <p:nvSpPr>
          <p:cNvPr id="4" name="Footer Placeholder 3"/>
          <p:cNvSpPr>
            <a:spLocks noGrp="1"/>
          </p:cNvSpPr>
          <p:nvPr>
            <p:ph type="ftr" sz="quarter" idx="11"/>
          </p:nvPr>
        </p:nvSpPr>
        <p:spPr/>
        <p:txBody>
          <a:bodyPr/>
          <a:lstStyle/>
          <a:p>
            <a:pPr>
              <a:defRPr/>
            </a:pPr>
            <a:endParaRPr lang="en-US">
              <a:solidFill>
                <a:prstClr val="white"/>
              </a:solidFill>
            </a:endParaRPr>
          </a:p>
        </p:txBody>
      </p:sp>
      <p:sp>
        <p:nvSpPr>
          <p:cNvPr id="5" name="Slide Number Placeholder 4"/>
          <p:cNvSpPr>
            <a:spLocks noGrp="1"/>
          </p:cNvSpPr>
          <p:nvPr>
            <p:ph type="sldNum" sz="quarter" idx="12"/>
          </p:nvPr>
        </p:nvSpPr>
        <p:spPr/>
        <p:txBody>
          <a:bodyPr/>
          <a:lstStyle/>
          <a:p>
            <a:fld id="{D0959713-1588-47F1-B56A-6520D3D8367F}" type="slidenum">
              <a:rPr lang="en-US" altLang="en-US" smtClean="0">
                <a:solidFill>
                  <a:prstClr val="white"/>
                </a:solidFill>
              </a:rPr>
              <a:pPr/>
              <a:t>23</a:t>
            </a:fld>
            <a:endParaRPr lang="en-US" altLang="en-US">
              <a:solidFill>
                <a:prstClr val="white"/>
              </a:solidFill>
            </a:endParaRPr>
          </a:p>
        </p:txBody>
      </p:sp>
    </p:spTree>
    <p:extLst>
      <p:ext uri="{BB962C8B-B14F-4D97-AF65-F5344CB8AC3E}">
        <p14:creationId xmlns:p14="http://schemas.microsoft.com/office/powerpoint/2010/main" val="31226889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2362200" y="228600"/>
            <a:ext cx="7772400" cy="609600"/>
          </a:xfrm>
        </p:spPr>
        <p:txBody>
          <a:bodyPr/>
          <a:lstStyle/>
          <a:p>
            <a:pPr eaLnBrk="1" hangingPunct="1"/>
            <a:r>
              <a:rPr altLang="en-US" sz="4000" dirty="0">
                <a:cs typeface="Arial" panose="020B0604020202020204" pitchFamily="34" charset="0"/>
              </a:rPr>
              <a:t>Math </a:t>
            </a:r>
            <a:r>
              <a:rPr altLang="en-US" sz="4000" dirty="0" smtClean="0">
                <a:cs typeface="Arial" panose="020B0604020202020204" pitchFamily="34" charset="0"/>
              </a:rPr>
              <a:t>Corner-Time</a:t>
            </a:r>
            <a:endParaRPr altLang="en-US" sz="4000" dirty="0">
              <a:cs typeface="Arial" panose="020B0604020202020204" pitchFamily="34" charset="0"/>
            </a:endParaRPr>
          </a:p>
        </p:txBody>
      </p:sp>
      <p:sp>
        <p:nvSpPr>
          <p:cNvPr id="5123" name="Subtitle 2"/>
          <p:cNvSpPr>
            <a:spLocks noGrp="1"/>
          </p:cNvSpPr>
          <p:nvPr>
            <p:ph type="subTitle" idx="1"/>
          </p:nvPr>
        </p:nvSpPr>
        <p:spPr>
          <a:xfrm>
            <a:off x="1981200" y="1371600"/>
            <a:ext cx="7924800" cy="3962400"/>
          </a:xfrm>
        </p:spPr>
        <p:txBody>
          <a:bodyPr/>
          <a:lstStyle/>
          <a:p>
            <a:pPr algn="l" eaLnBrk="1" hangingPunct="1"/>
            <a:endParaRPr lang="en-US" altLang="en-US" sz="2800" i="1">
              <a:latin typeface="Comic Sans MS" panose="030F0702030302020204" pitchFamily="66" charset="0"/>
              <a:cs typeface="Arial" panose="020B0604020202020204" pitchFamily="34" charset="0"/>
            </a:endParaRPr>
          </a:p>
          <a:p>
            <a:pPr algn="l" eaLnBrk="1" hangingPunct="1"/>
            <a:endParaRPr lang="en-US" altLang="en-US" sz="4800" i="1">
              <a:latin typeface="Comic Sans MS" panose="030F0702030302020204" pitchFamily="66" charset="0"/>
              <a:cs typeface="Arial" panose="020B0604020202020204" pitchFamily="34" charset="0"/>
            </a:endParaRPr>
          </a:p>
        </p:txBody>
      </p:sp>
      <p:sp>
        <p:nvSpPr>
          <p:cNvPr id="5124" name="Text Box 39"/>
          <p:cNvSpPr txBox="1">
            <a:spLocks noChangeArrowheads="1"/>
          </p:cNvSpPr>
          <p:nvPr/>
        </p:nvSpPr>
        <p:spPr bwMode="auto">
          <a:xfrm>
            <a:off x="2819400" y="1752601"/>
            <a:ext cx="685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4000">
                <a:solidFill>
                  <a:srgbClr val="F2F2F2"/>
                </a:solidFill>
                <a:latin typeface="Brush Script MT" panose="03060802040406070304" pitchFamily="66" charset="0"/>
                <a:cs typeface="Arial" panose="020B0604020202020204" pitchFamily="34" charset="0"/>
              </a:defRPr>
            </a:lvl1pPr>
            <a:lvl2pPr marL="742950" indent="-285750">
              <a:spcBef>
                <a:spcPct val="20000"/>
              </a:spcBef>
              <a:buFont typeface="Arial" panose="020B0604020202020204" pitchFamily="34" charset="0"/>
              <a:buChar char="–"/>
              <a:defRPr sz="3600">
                <a:solidFill>
                  <a:srgbClr val="F2F2F2"/>
                </a:solidFill>
                <a:latin typeface="Brush Script MT" panose="03060802040406070304" pitchFamily="66" charset="0"/>
                <a:cs typeface="Arial" panose="020B0604020202020204" pitchFamily="34" charset="0"/>
              </a:defRPr>
            </a:lvl2pPr>
            <a:lvl3pPr marL="1143000" indent="-228600">
              <a:spcBef>
                <a:spcPct val="20000"/>
              </a:spcBef>
              <a:buFont typeface="Arial" panose="020B0604020202020204" pitchFamily="34" charset="0"/>
              <a:buChar char="•"/>
              <a:defRPr sz="3200">
                <a:solidFill>
                  <a:srgbClr val="F2F2F2"/>
                </a:solidFill>
                <a:latin typeface="Brush Script MT" panose="03060802040406070304" pitchFamily="66" charset="0"/>
                <a:cs typeface="Arial" panose="020B0604020202020204" pitchFamily="34" charset="0"/>
              </a:defRPr>
            </a:lvl3pPr>
            <a:lvl4pPr marL="1600200" indent="-228600">
              <a:spcBef>
                <a:spcPct val="20000"/>
              </a:spcBef>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4pPr>
            <a:lvl5pPr marL="2057400" indent="-228600">
              <a:spcBef>
                <a:spcPct val="20000"/>
              </a:spcBef>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101" name="Text Box 40"/>
          <p:cNvSpPr txBox="1">
            <a:spLocks noChangeArrowheads="1"/>
          </p:cNvSpPr>
          <p:nvPr/>
        </p:nvSpPr>
        <p:spPr bwMode="auto">
          <a:xfrm>
            <a:off x="1752601" y="914400"/>
            <a:ext cx="8799513" cy="3786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marL="514350" marR="0" lvl="0" indent="-514350" algn="l" defTabSz="914400" rtl="0" eaLnBrk="1" fontAlgn="auto" latinLnBrk="0" hangingPunct="1">
              <a:lnSpc>
                <a:spcPct val="100000"/>
              </a:lnSpc>
              <a:spcBef>
                <a:spcPts val="0"/>
              </a:spcBef>
              <a:spcAft>
                <a:spcPts val="0"/>
              </a:spcAft>
              <a:buClrTx/>
              <a:buSzTx/>
              <a:buFontTx/>
              <a:buAutoNum type="arabicPeriod"/>
              <a:tabLst/>
              <a:defRPr/>
            </a:pPr>
            <a:r>
              <a:rPr kumimoji="0" lang="en-US" altLang="en-US" sz="2600" b="0" i="0" u="none" strike="noStrike" kern="1200" cap="none" spc="0" normalizeH="0" baseline="0" noProof="0" dirty="0">
                <a:ln>
                  <a:noFill/>
                </a:ln>
                <a:solidFill>
                  <a:prstClr val="white"/>
                </a:solidFill>
                <a:effectLst/>
                <a:uLnTx/>
                <a:uFillTx/>
                <a:latin typeface="Arial" charset="0"/>
                <a:ea typeface="+mn-ea"/>
                <a:cs typeface="Arial" charset="0"/>
              </a:rPr>
              <a:t>How is a clock like a number line?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600" b="0" i="0" u="none" strike="noStrike" kern="1200" cap="none" spc="0" normalizeH="0" baseline="0" noProof="0" dirty="0">
              <a:ln>
                <a:noFill/>
              </a:ln>
              <a:solidFill>
                <a:prstClr val="white"/>
              </a:solidFill>
              <a:effectLst/>
              <a:uLnTx/>
              <a:uFillTx/>
              <a:latin typeface="Arial" charset="0"/>
              <a:ea typeface="+mn-ea"/>
              <a:cs typeface="Arial"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600" b="0" i="0" u="none" strike="noStrike" kern="1200" cap="none" spc="0" normalizeH="0" baseline="0" noProof="0" dirty="0">
                <a:ln>
                  <a:noFill/>
                </a:ln>
                <a:solidFill>
                  <a:prstClr val="white"/>
                </a:solidFill>
                <a:effectLst/>
                <a:uLnTx/>
                <a:uFillTx/>
                <a:latin typeface="Arial" charset="0"/>
                <a:ea typeface="+mn-ea"/>
                <a:cs typeface="Arial" charset="0"/>
              </a:rPr>
              <a:t>2. If I started doing my homework at 4:30 and finished at 6:00, how long did it take me to finish? </a:t>
            </a:r>
            <a:r>
              <a:rPr kumimoji="0" lang="en-US" altLang="en-US" sz="2600" b="1" i="1" u="none" strike="noStrike" kern="1200" cap="none" spc="0" normalizeH="0" baseline="0" noProof="0" dirty="0">
                <a:ln>
                  <a:noFill/>
                </a:ln>
                <a:solidFill>
                  <a:prstClr val="white"/>
                </a:solidFill>
                <a:effectLst/>
                <a:uLnTx/>
                <a:uFillTx/>
                <a:latin typeface="Arial" charset="0"/>
                <a:ea typeface="+mn-ea"/>
                <a:cs typeface="Arial" charset="0"/>
              </a:rPr>
              <a:t>Show how to solve this problem using a number line and one other way.</a:t>
            </a:r>
          </a:p>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sng" strike="noStrike" kern="1200" cap="none" spc="0" normalizeH="0" baseline="0" noProof="0" dirty="0">
                <a:ln>
                  <a:noFill/>
                </a:ln>
                <a:solidFill>
                  <a:prstClr val="white"/>
                </a:solidFill>
                <a:effectLst/>
                <a:uLnTx/>
                <a:uFillTx/>
                <a:latin typeface="Arial" charset="0"/>
                <a:ea typeface="+mn-ea"/>
                <a:cs typeface="Arial" charset="0"/>
              </a:rPr>
              <a:t>Extra Practice:</a:t>
            </a:r>
          </a:p>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prstClr val="white"/>
                </a:solidFill>
                <a:effectLst/>
                <a:uLnTx/>
                <a:uFillTx/>
                <a:latin typeface="Arial" charset="0"/>
                <a:ea typeface="+mn-ea"/>
                <a:cs typeface="Arial" charset="0"/>
              </a:rPr>
              <a:t>What time do the clocks read below:</a:t>
            </a:r>
          </a:p>
        </p:txBody>
      </p:sp>
      <p:pic>
        <p:nvPicPr>
          <p:cNvPr id="5127" name="Picture 7" descr="C:\Users\christinafreeman\AppData\Local\Microsoft\Windows\Temporary Internet Files\Content.IE5\4OV29XMW\MC90038388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87535" y="4786653"/>
            <a:ext cx="3129643"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3"/>
          <a:stretch>
            <a:fillRect/>
          </a:stretch>
        </p:blipFill>
        <p:spPr>
          <a:xfrm>
            <a:off x="9202534" y="3637077"/>
            <a:ext cx="2139020" cy="2139020"/>
          </a:xfrm>
          <a:prstGeom prst="rect">
            <a:avLst/>
          </a:prstGeom>
        </p:spPr>
      </p:pic>
      <p:pic>
        <p:nvPicPr>
          <p:cNvPr id="4" name="Picture 3"/>
          <p:cNvPicPr>
            <a:picLocks noChangeAspect="1"/>
          </p:cNvPicPr>
          <p:nvPr/>
        </p:nvPicPr>
        <p:blipFill>
          <a:blip r:embed="rId4"/>
          <a:stretch>
            <a:fillRect/>
          </a:stretch>
        </p:blipFill>
        <p:spPr>
          <a:xfrm>
            <a:off x="765151" y="3583373"/>
            <a:ext cx="2386830" cy="2386830"/>
          </a:xfrm>
          <a:prstGeom prst="rect">
            <a:avLst/>
          </a:prstGeom>
        </p:spPr>
      </p:pic>
    </p:spTree>
    <p:extLst>
      <p:ext uri="{BB962C8B-B14F-4D97-AF65-F5344CB8AC3E}">
        <p14:creationId xmlns:p14="http://schemas.microsoft.com/office/powerpoint/2010/main" val="69856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Constructed Response-Time</a:t>
            </a:r>
            <a:endParaRPr lang="en-US" dirty="0"/>
          </a:p>
        </p:txBody>
      </p:sp>
      <p:sp>
        <p:nvSpPr>
          <p:cNvPr id="3" name="Content Placeholder 2"/>
          <p:cNvSpPr>
            <a:spLocks noGrp="1"/>
          </p:cNvSpPr>
          <p:nvPr>
            <p:ph idx="1"/>
          </p:nvPr>
        </p:nvSpPr>
        <p:spPr>
          <a:xfrm>
            <a:off x="504825" y="1266826"/>
            <a:ext cx="10972800" cy="4525963"/>
          </a:xfrm>
        </p:spPr>
        <p:txBody>
          <a:bodyPr/>
          <a:lstStyle/>
          <a:p>
            <a:pPr marL="0" indent="0">
              <a:buNone/>
            </a:pPr>
            <a:r>
              <a:rPr lang="en-US" sz="2800" dirty="0" smtClean="0">
                <a:latin typeface="Calibri" panose="020F0502020204030204" pitchFamily="34" charset="0"/>
              </a:rPr>
              <a:t>Part A</a:t>
            </a:r>
          </a:p>
          <a:p>
            <a:pPr marL="0" indent="0">
              <a:buNone/>
            </a:pPr>
            <a:r>
              <a:rPr lang="en-US" sz="2800" dirty="0" smtClean="0">
                <a:latin typeface="Calibri" panose="020F0502020204030204" pitchFamily="34" charset="0"/>
              </a:rPr>
              <a:t>What tools can you use to understand elapsed time?</a:t>
            </a:r>
          </a:p>
          <a:p>
            <a:pPr marL="0" indent="0">
              <a:buNone/>
            </a:pPr>
            <a:r>
              <a:rPr lang="en-US" sz="2800" dirty="0" smtClean="0">
                <a:latin typeface="Calibri" panose="020F0502020204030204" pitchFamily="34" charset="0"/>
              </a:rPr>
              <a:t>Part B</a:t>
            </a:r>
          </a:p>
          <a:p>
            <a:pPr marL="0" indent="0">
              <a:buNone/>
            </a:pPr>
            <a:r>
              <a:rPr lang="en-US" sz="2800" dirty="0" smtClean="0">
                <a:latin typeface="Calibri" panose="020F0502020204030204" pitchFamily="34" charset="0"/>
              </a:rPr>
              <a:t>Which tool works best for you?  Explain your reasoning.</a:t>
            </a:r>
          </a:p>
          <a:p>
            <a:pPr marL="0" indent="0">
              <a:buNone/>
            </a:pPr>
            <a:r>
              <a:rPr lang="en-US" sz="2800" dirty="0" smtClean="0">
                <a:latin typeface="Calibri" panose="020F0502020204030204" pitchFamily="34" charset="0"/>
              </a:rPr>
              <a:t>Part C</a:t>
            </a:r>
          </a:p>
          <a:p>
            <a:pPr marL="0" indent="0">
              <a:buNone/>
            </a:pPr>
            <a:r>
              <a:rPr lang="en-US" sz="2800" dirty="0" smtClean="0">
                <a:latin typeface="Calibri" panose="020F0502020204030204" pitchFamily="34" charset="0"/>
              </a:rPr>
              <a:t>Sam went to see a play.  The clock above shows the time he arrived at the theatre.  If the play starts at 6:45, how long does she have to wait?</a:t>
            </a:r>
          </a:p>
          <a:p>
            <a:pPr marL="0" indent="0">
              <a:buNone/>
            </a:pPr>
            <a:r>
              <a:rPr lang="en-US" sz="2800" dirty="0" smtClean="0">
                <a:latin typeface="Calibri" panose="020F0502020204030204" pitchFamily="34" charset="0"/>
              </a:rPr>
              <a:t>Part D</a:t>
            </a:r>
          </a:p>
          <a:p>
            <a:pPr marL="0" indent="0">
              <a:buNone/>
            </a:pPr>
            <a:r>
              <a:rPr lang="en-US" sz="2800" dirty="0" smtClean="0">
                <a:latin typeface="Calibri" panose="020F0502020204030204" pitchFamily="34" charset="0"/>
              </a:rPr>
              <a:t>Sam’s mom will come to pick him up at 8:30.  How long is the play?</a:t>
            </a:r>
            <a:endParaRPr lang="en-US" sz="2800" dirty="0">
              <a:latin typeface="Calibri" panose="020F0502020204030204" pitchFamily="34" charset="0"/>
            </a:endParaRPr>
          </a:p>
        </p:txBody>
      </p:sp>
      <p:sp>
        <p:nvSpPr>
          <p:cNvPr id="4" name="Date Placeholder 3"/>
          <p:cNvSpPr>
            <a:spLocks noGrp="1"/>
          </p:cNvSpPr>
          <p:nvPr>
            <p:ph type="dt" sz="half" idx="10"/>
          </p:nvPr>
        </p:nvSpPr>
        <p:spPr/>
        <p:txBody>
          <a:body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p>
            <a:pPr>
              <a:defRPr/>
            </a:pPr>
            <a:fld id="{DA561B66-0A2C-4BD8-8335-C39A7CBDE791}" type="slidenum">
              <a:rPr lang="en-US" altLang="en-US" smtClean="0"/>
              <a:pPr>
                <a:defRPr/>
              </a:pPr>
              <a:t>25</a:t>
            </a:fld>
            <a:endParaRPr lang="en-US" altLang="en-US"/>
          </a:p>
        </p:txBody>
      </p:sp>
      <p:pic>
        <p:nvPicPr>
          <p:cNvPr id="7" name="Picture 6"/>
          <p:cNvPicPr>
            <a:picLocks noChangeAspect="1"/>
          </p:cNvPicPr>
          <p:nvPr/>
        </p:nvPicPr>
        <p:blipFill>
          <a:blip r:embed="rId2"/>
          <a:stretch>
            <a:fillRect/>
          </a:stretch>
        </p:blipFill>
        <p:spPr>
          <a:xfrm>
            <a:off x="8831169" y="1338263"/>
            <a:ext cx="2143125" cy="2143125"/>
          </a:xfrm>
          <a:prstGeom prst="rect">
            <a:avLst/>
          </a:prstGeom>
        </p:spPr>
      </p:pic>
    </p:spTree>
    <p:extLst>
      <p:ext uri="{BB962C8B-B14F-4D97-AF65-F5344CB8AC3E}">
        <p14:creationId xmlns:p14="http://schemas.microsoft.com/office/powerpoint/2010/main" val="24686085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idx="4294967295"/>
          </p:nvPr>
        </p:nvSpPr>
        <p:spPr>
          <a:xfrm>
            <a:off x="1981200" y="0"/>
            <a:ext cx="8229600" cy="1143000"/>
          </a:xfrm>
        </p:spPr>
        <p:txBody>
          <a:bodyPr/>
          <a:lstStyle/>
          <a:p>
            <a:pPr eaLnBrk="1" hangingPunct="1"/>
            <a:r>
              <a:rPr altLang="en-US" dirty="0" smtClean="0">
                <a:cs typeface="Arial" panose="020B0604020202020204" pitchFamily="34" charset="0"/>
              </a:rPr>
              <a:t>Math Corner-Time</a:t>
            </a:r>
          </a:p>
        </p:txBody>
      </p:sp>
      <p:sp>
        <p:nvSpPr>
          <p:cNvPr id="6147" name="Rectangle 3"/>
          <p:cNvSpPr>
            <a:spLocks noGrp="1"/>
          </p:cNvSpPr>
          <p:nvPr>
            <p:ph type="body" sz="half" idx="4294967295"/>
          </p:nvPr>
        </p:nvSpPr>
        <p:spPr>
          <a:xfrm>
            <a:off x="1752600" y="914400"/>
            <a:ext cx="8610600" cy="2133600"/>
          </a:xfrm>
        </p:spPr>
        <p:txBody>
          <a:bodyPr/>
          <a:lstStyle/>
          <a:p>
            <a:pPr algn="ctr" eaLnBrk="1" hangingPunct="1">
              <a:buFont typeface="Arial" panose="020B0604020202020204" pitchFamily="34" charset="0"/>
              <a:buNone/>
            </a:pPr>
            <a:r>
              <a:rPr lang="en-US" altLang="en-US" sz="3200" i="1" dirty="0">
                <a:solidFill>
                  <a:schemeClr val="bg2"/>
                </a:solidFill>
                <a:latin typeface="Comic Sans MS" panose="030F0702030302020204" pitchFamily="66" charset="0"/>
                <a:cs typeface="Arial" panose="020B0604020202020204" pitchFamily="34" charset="0"/>
              </a:rPr>
              <a:t>	</a:t>
            </a:r>
            <a:r>
              <a:rPr lang="en-US" altLang="en-US" sz="2800" dirty="0">
                <a:solidFill>
                  <a:schemeClr val="bg2"/>
                </a:solidFill>
                <a:latin typeface="Comic Sans MS" panose="030F0702030302020204" pitchFamily="66" charset="0"/>
                <a:cs typeface="Arial" panose="020B0604020202020204" pitchFamily="34" charset="0"/>
              </a:rPr>
              <a:t>Katie gets home from school at 3:15.  She has an afternoon snack for 15 minutes, and does her homework for an hour.  Then, she goes to soccer practice.  What time does Katie leave home to go to soccer practice?</a:t>
            </a:r>
          </a:p>
          <a:p>
            <a:pPr algn="ctr" eaLnBrk="1" hangingPunct="1">
              <a:buFont typeface="Arial" panose="020B0604020202020204" pitchFamily="34" charset="0"/>
              <a:buNone/>
            </a:pPr>
            <a:endParaRPr lang="en-US" altLang="en-US" sz="2800" i="1" dirty="0">
              <a:solidFill>
                <a:schemeClr val="bg2"/>
              </a:solidFill>
              <a:latin typeface="Comic Sans MS" panose="030F0702030302020204" pitchFamily="66" charset="0"/>
              <a:cs typeface="Arial" panose="020B0604020202020204" pitchFamily="34" charset="0"/>
            </a:endParaRPr>
          </a:p>
          <a:p>
            <a:pPr algn="ctr" eaLnBrk="1" hangingPunct="1">
              <a:buFont typeface="Arial" panose="020B0604020202020204" pitchFamily="34" charset="0"/>
              <a:buNone/>
            </a:pPr>
            <a:endParaRPr lang="en-US" altLang="en-US" sz="2800" i="1" dirty="0">
              <a:solidFill>
                <a:schemeClr val="bg2"/>
              </a:solidFill>
              <a:latin typeface="Comic Sans MS" panose="030F0702030302020204" pitchFamily="66" charset="0"/>
              <a:cs typeface="Arial" panose="020B0604020202020204" pitchFamily="34" charset="0"/>
            </a:endParaRPr>
          </a:p>
          <a:p>
            <a:pPr algn="ctr" eaLnBrk="1" hangingPunct="1">
              <a:buFont typeface="Arial" panose="020B0604020202020204" pitchFamily="34" charset="0"/>
              <a:buNone/>
            </a:pPr>
            <a:endParaRPr lang="en-US" altLang="en-US" sz="2800" i="1" dirty="0">
              <a:solidFill>
                <a:schemeClr val="bg2"/>
              </a:solidFill>
              <a:latin typeface="Comic Sans MS" panose="030F0702030302020204" pitchFamily="66" charset="0"/>
              <a:cs typeface="Arial" panose="020B0604020202020204" pitchFamily="34" charset="0"/>
            </a:endParaRPr>
          </a:p>
          <a:p>
            <a:pPr algn="ctr" eaLnBrk="1" hangingPunct="1">
              <a:buFont typeface="Arial" panose="020B0604020202020204" pitchFamily="34" charset="0"/>
              <a:buNone/>
            </a:pPr>
            <a:r>
              <a:rPr lang="en-US" altLang="en-US" sz="2800" i="1" u="sng" dirty="0" smtClean="0">
                <a:solidFill>
                  <a:schemeClr val="bg2"/>
                </a:solidFill>
                <a:latin typeface="Comic Sans MS" panose="030F0702030302020204" pitchFamily="66" charset="0"/>
                <a:cs typeface="Arial" panose="020B0604020202020204" pitchFamily="34" charset="0"/>
              </a:rPr>
              <a:t> </a:t>
            </a:r>
            <a:endParaRPr lang="en-US" altLang="en-US" sz="2800" i="1" dirty="0">
              <a:solidFill>
                <a:schemeClr val="bg2"/>
              </a:solidFill>
              <a:latin typeface="Comic Sans MS" panose="030F0702030302020204" pitchFamily="66" charset="0"/>
              <a:cs typeface="Arial" panose="020B0604020202020204" pitchFamily="34" charset="0"/>
            </a:endParaRPr>
          </a:p>
        </p:txBody>
      </p:sp>
      <p:pic>
        <p:nvPicPr>
          <p:cNvPr id="6148" name="Picture 76" descr="C:\Documents and Settings\christinafreeman\Local Settings\Temporary Internet Files\Content.IE5\L1XBXVY7\MC90038337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1" y="3200400"/>
            <a:ext cx="1820863" cy="136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88614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idx="4294967295"/>
          </p:nvPr>
        </p:nvSpPr>
        <p:spPr>
          <a:xfrm>
            <a:off x="1981200" y="0"/>
            <a:ext cx="8229600" cy="1143000"/>
          </a:xfrm>
        </p:spPr>
        <p:txBody>
          <a:bodyPr/>
          <a:lstStyle/>
          <a:p>
            <a:pPr eaLnBrk="1" hangingPunct="1"/>
            <a:r>
              <a:rPr altLang="en-US" dirty="0" smtClean="0">
                <a:cs typeface="Arial" panose="020B0604020202020204" pitchFamily="34" charset="0"/>
              </a:rPr>
              <a:t>Time-Constructed Response</a:t>
            </a:r>
          </a:p>
        </p:txBody>
      </p:sp>
      <p:sp>
        <p:nvSpPr>
          <p:cNvPr id="6147" name="Rectangle 3"/>
          <p:cNvSpPr>
            <a:spLocks noGrp="1"/>
          </p:cNvSpPr>
          <p:nvPr>
            <p:ph type="body" sz="half" idx="4294967295"/>
          </p:nvPr>
        </p:nvSpPr>
        <p:spPr>
          <a:xfrm>
            <a:off x="383459" y="914400"/>
            <a:ext cx="10883256" cy="2133600"/>
          </a:xfrm>
        </p:spPr>
        <p:txBody>
          <a:bodyPr/>
          <a:lstStyle/>
          <a:p>
            <a:pPr marL="0" lvl="0" indent="0" eaLnBrk="1" fontAlgn="auto" hangingPunct="1">
              <a:spcBef>
                <a:spcPts val="0"/>
              </a:spcBef>
              <a:spcAft>
                <a:spcPts val="0"/>
              </a:spcAft>
              <a:buNone/>
            </a:pPr>
            <a:r>
              <a:rPr lang="en-US" altLang="en-US" sz="2800" dirty="0">
                <a:solidFill>
                  <a:prstClr val="white"/>
                </a:solidFill>
                <a:latin typeface="Calibri"/>
                <a:cs typeface="+mn-cs"/>
              </a:rPr>
              <a:t>A shopper visits the restaurant.  The clock shows the time the shopper entered the restaurant.</a:t>
            </a:r>
          </a:p>
          <a:p>
            <a:pPr marL="0" lvl="0" indent="0" algn="ctr" eaLnBrk="1" fontAlgn="auto" hangingPunct="1">
              <a:spcBef>
                <a:spcPts val="0"/>
              </a:spcBef>
              <a:spcAft>
                <a:spcPts val="0"/>
              </a:spcAft>
              <a:buNone/>
            </a:pPr>
            <a:endParaRPr lang="en-US" altLang="en-US" sz="2800" dirty="0">
              <a:solidFill>
                <a:prstClr val="white"/>
              </a:solidFill>
              <a:latin typeface="Calibri"/>
              <a:cs typeface="+mn-cs"/>
            </a:endParaRPr>
          </a:p>
          <a:p>
            <a:pPr marL="0" lvl="0" indent="0" algn="ctr" eaLnBrk="1" fontAlgn="auto" hangingPunct="1">
              <a:spcBef>
                <a:spcPts val="0"/>
              </a:spcBef>
              <a:spcAft>
                <a:spcPts val="0"/>
              </a:spcAft>
              <a:buNone/>
            </a:pPr>
            <a:endParaRPr lang="en-US" altLang="en-US" sz="2800" dirty="0">
              <a:solidFill>
                <a:prstClr val="white"/>
              </a:solidFill>
              <a:latin typeface="Calibri"/>
              <a:cs typeface="+mn-cs"/>
            </a:endParaRPr>
          </a:p>
          <a:p>
            <a:pPr marL="0" lvl="0" indent="0" algn="ctr" eaLnBrk="1" fontAlgn="auto" hangingPunct="1">
              <a:spcBef>
                <a:spcPts val="0"/>
              </a:spcBef>
              <a:spcAft>
                <a:spcPts val="0"/>
              </a:spcAft>
              <a:buNone/>
            </a:pPr>
            <a:endParaRPr lang="en-US" altLang="en-US" sz="2800" dirty="0">
              <a:solidFill>
                <a:prstClr val="white"/>
              </a:solidFill>
              <a:latin typeface="Calibri"/>
              <a:cs typeface="+mn-cs"/>
            </a:endParaRPr>
          </a:p>
          <a:p>
            <a:pPr marL="0" lvl="0" indent="0" eaLnBrk="1" fontAlgn="auto" hangingPunct="1">
              <a:spcBef>
                <a:spcPts val="0"/>
              </a:spcBef>
              <a:spcAft>
                <a:spcPts val="0"/>
              </a:spcAft>
              <a:buNone/>
            </a:pPr>
            <a:r>
              <a:rPr lang="en-US" altLang="en-US" sz="2800" b="1" u="sng" dirty="0" smtClean="0">
                <a:solidFill>
                  <a:prstClr val="white"/>
                </a:solidFill>
                <a:latin typeface="Calibri"/>
                <a:cs typeface="+mn-cs"/>
              </a:rPr>
              <a:t>Part A</a:t>
            </a:r>
          </a:p>
          <a:p>
            <a:pPr marL="0" lvl="0" indent="0" eaLnBrk="1" fontAlgn="auto" hangingPunct="1">
              <a:spcBef>
                <a:spcPts val="0"/>
              </a:spcBef>
              <a:spcAft>
                <a:spcPts val="0"/>
              </a:spcAft>
              <a:buNone/>
            </a:pPr>
            <a:r>
              <a:rPr lang="en-US" altLang="en-US" sz="2800" dirty="0" smtClean="0">
                <a:solidFill>
                  <a:prstClr val="white"/>
                </a:solidFill>
                <a:latin typeface="Calibri"/>
                <a:cs typeface="+mn-cs"/>
              </a:rPr>
              <a:t>What time is on the clock?</a:t>
            </a:r>
          </a:p>
          <a:p>
            <a:pPr marL="0" lvl="0" indent="0" eaLnBrk="1" fontAlgn="auto" hangingPunct="1">
              <a:spcBef>
                <a:spcPts val="0"/>
              </a:spcBef>
              <a:spcAft>
                <a:spcPts val="0"/>
              </a:spcAft>
              <a:buNone/>
            </a:pPr>
            <a:r>
              <a:rPr lang="en-US" altLang="en-US" sz="2800" b="1" u="sng" dirty="0" smtClean="0">
                <a:solidFill>
                  <a:prstClr val="white"/>
                </a:solidFill>
                <a:latin typeface="Calibri"/>
                <a:cs typeface="+mn-cs"/>
              </a:rPr>
              <a:t>Part B</a:t>
            </a:r>
          </a:p>
          <a:p>
            <a:pPr marL="0" lvl="0" indent="0" eaLnBrk="1" fontAlgn="auto" hangingPunct="1">
              <a:spcBef>
                <a:spcPts val="0"/>
              </a:spcBef>
              <a:spcAft>
                <a:spcPts val="0"/>
              </a:spcAft>
              <a:buNone/>
            </a:pPr>
            <a:r>
              <a:rPr lang="en-US" altLang="en-US" sz="2800" dirty="0" smtClean="0">
                <a:solidFill>
                  <a:prstClr val="white"/>
                </a:solidFill>
                <a:latin typeface="Calibri"/>
                <a:cs typeface="+mn-cs"/>
              </a:rPr>
              <a:t>The </a:t>
            </a:r>
            <a:r>
              <a:rPr lang="en-US" altLang="en-US" sz="2800" dirty="0">
                <a:solidFill>
                  <a:prstClr val="white"/>
                </a:solidFill>
                <a:latin typeface="Calibri"/>
                <a:cs typeface="+mn-cs"/>
              </a:rPr>
              <a:t>shopper stayed for 45 minutes.  What time did the shopper leave? Show your work. Explain your answer</a:t>
            </a:r>
            <a:r>
              <a:rPr lang="en-US" altLang="en-US" sz="2800" dirty="0" smtClean="0">
                <a:solidFill>
                  <a:prstClr val="white"/>
                </a:solidFill>
                <a:latin typeface="Calibri"/>
                <a:cs typeface="+mn-cs"/>
              </a:rPr>
              <a:t>.</a:t>
            </a:r>
          </a:p>
          <a:p>
            <a:pPr marL="0" lvl="0" indent="0" eaLnBrk="1" fontAlgn="auto" hangingPunct="1">
              <a:spcBef>
                <a:spcPts val="0"/>
              </a:spcBef>
              <a:spcAft>
                <a:spcPts val="0"/>
              </a:spcAft>
              <a:buNone/>
            </a:pPr>
            <a:r>
              <a:rPr lang="en-US" altLang="en-US" sz="2800" b="1" u="sng" dirty="0" smtClean="0">
                <a:solidFill>
                  <a:prstClr val="white"/>
                </a:solidFill>
                <a:latin typeface="Calibri"/>
                <a:cs typeface="+mn-cs"/>
              </a:rPr>
              <a:t>Part C</a:t>
            </a:r>
          </a:p>
          <a:p>
            <a:pPr marL="0" lvl="0" indent="0" eaLnBrk="1" fontAlgn="auto" hangingPunct="1">
              <a:spcBef>
                <a:spcPts val="0"/>
              </a:spcBef>
              <a:spcAft>
                <a:spcPts val="0"/>
              </a:spcAft>
              <a:buNone/>
            </a:pPr>
            <a:r>
              <a:rPr lang="en-US" altLang="en-US" sz="2800" dirty="0" smtClean="0">
                <a:solidFill>
                  <a:prstClr val="white"/>
                </a:solidFill>
                <a:latin typeface="Calibri"/>
                <a:cs typeface="+mn-cs"/>
              </a:rPr>
              <a:t>Draw a clock to show the new time.</a:t>
            </a:r>
          </a:p>
          <a:p>
            <a:pPr marL="0" lvl="0" indent="0" eaLnBrk="1" fontAlgn="auto" hangingPunct="1">
              <a:spcBef>
                <a:spcPts val="0"/>
              </a:spcBef>
              <a:spcAft>
                <a:spcPts val="0"/>
              </a:spcAft>
              <a:buNone/>
            </a:pPr>
            <a:endParaRPr lang="en-US" altLang="en-US" sz="2800" dirty="0">
              <a:solidFill>
                <a:prstClr val="white"/>
              </a:solidFill>
              <a:latin typeface="Calibri"/>
              <a:cs typeface="+mn-cs"/>
            </a:endParaRPr>
          </a:p>
          <a:p>
            <a:pPr algn="ctr" eaLnBrk="1" hangingPunct="1">
              <a:buFont typeface="Arial" panose="020B0604020202020204" pitchFamily="34" charset="0"/>
              <a:buNone/>
            </a:pPr>
            <a:endParaRPr lang="en-US" altLang="en-US" sz="2800" i="1" dirty="0">
              <a:solidFill>
                <a:schemeClr val="bg2"/>
              </a:solidFill>
              <a:latin typeface="Comic Sans MS" panose="030F0702030302020204" pitchFamily="66" charset="0"/>
              <a:cs typeface="Arial" panose="020B0604020202020204" pitchFamily="34" charset="0"/>
            </a:endParaRPr>
          </a:p>
          <a:p>
            <a:pPr algn="ctr" eaLnBrk="1" hangingPunct="1">
              <a:buFont typeface="Arial" panose="020B0604020202020204" pitchFamily="34" charset="0"/>
              <a:buNone/>
            </a:pPr>
            <a:endParaRPr lang="en-US" altLang="en-US" sz="2800" i="1" dirty="0">
              <a:solidFill>
                <a:schemeClr val="bg2"/>
              </a:solidFill>
              <a:latin typeface="Comic Sans MS" panose="030F0702030302020204" pitchFamily="66" charset="0"/>
              <a:cs typeface="Arial" panose="020B0604020202020204" pitchFamily="34" charset="0"/>
            </a:endParaRPr>
          </a:p>
          <a:p>
            <a:pPr algn="ctr" eaLnBrk="1" hangingPunct="1">
              <a:buFont typeface="Arial" panose="020B0604020202020204" pitchFamily="34" charset="0"/>
              <a:buNone/>
            </a:pPr>
            <a:endParaRPr lang="en-US" altLang="en-US" sz="2800" i="1" dirty="0">
              <a:solidFill>
                <a:schemeClr val="bg2"/>
              </a:solidFill>
              <a:latin typeface="Comic Sans MS" panose="030F0702030302020204" pitchFamily="66" charset="0"/>
              <a:cs typeface="Arial" panose="020B0604020202020204" pitchFamily="34" charset="0"/>
            </a:endParaRPr>
          </a:p>
          <a:p>
            <a:pPr algn="ctr" eaLnBrk="1" hangingPunct="1">
              <a:buFont typeface="Arial" panose="020B0604020202020204" pitchFamily="34" charset="0"/>
              <a:buNone/>
            </a:pPr>
            <a:r>
              <a:rPr lang="en-US" altLang="en-US" sz="2800" i="1" u="sng" dirty="0" smtClean="0">
                <a:solidFill>
                  <a:schemeClr val="bg2"/>
                </a:solidFill>
                <a:latin typeface="Comic Sans MS" panose="030F0702030302020204" pitchFamily="66" charset="0"/>
                <a:cs typeface="Arial" panose="020B0604020202020204" pitchFamily="34" charset="0"/>
              </a:rPr>
              <a:t> </a:t>
            </a:r>
            <a:endParaRPr lang="en-US" altLang="en-US" sz="2800" i="1" dirty="0">
              <a:solidFill>
                <a:schemeClr val="bg2"/>
              </a:solidFill>
              <a:latin typeface="Comic Sans MS" panose="030F0702030302020204" pitchFamily="66"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5607598" y="1494327"/>
            <a:ext cx="2752631" cy="2763138"/>
          </a:xfrm>
          <a:prstGeom prst="rect">
            <a:avLst/>
          </a:prstGeom>
        </p:spPr>
      </p:pic>
    </p:spTree>
    <p:extLst>
      <p:ext uri="{BB962C8B-B14F-4D97-AF65-F5344CB8AC3E}">
        <p14:creationId xmlns:p14="http://schemas.microsoft.com/office/powerpoint/2010/main" val="1846612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idx="4294967295"/>
          </p:nvPr>
        </p:nvSpPr>
        <p:spPr/>
        <p:txBody>
          <a:bodyPr/>
          <a:lstStyle/>
          <a:p>
            <a:pPr eaLnBrk="1" hangingPunct="1"/>
            <a:r>
              <a:rPr altLang="en-US" dirty="0" smtClean="0">
                <a:cs typeface="Arial" panose="020B0604020202020204" pitchFamily="34" charset="0"/>
              </a:rPr>
              <a:t>Math Corner-Time</a:t>
            </a:r>
          </a:p>
        </p:txBody>
      </p:sp>
      <p:sp>
        <p:nvSpPr>
          <p:cNvPr id="8195" name="Rectangle 3"/>
          <p:cNvSpPr>
            <a:spLocks noGrp="1"/>
          </p:cNvSpPr>
          <p:nvPr>
            <p:ph type="body" idx="4294967295"/>
          </p:nvPr>
        </p:nvSpPr>
        <p:spPr>
          <a:xfrm>
            <a:off x="1981200" y="1295401"/>
            <a:ext cx="8229600" cy="4525963"/>
          </a:xfrm>
        </p:spPr>
        <p:txBody>
          <a:bodyPr/>
          <a:lstStyle/>
          <a:p>
            <a:pPr algn="ctr" eaLnBrk="1" hangingPunct="1">
              <a:buFont typeface="Arial" panose="020B0604020202020204" pitchFamily="34" charset="0"/>
              <a:buNone/>
            </a:pPr>
            <a:r>
              <a:rPr lang="en-US" altLang="en-US" smtClean="0">
                <a:solidFill>
                  <a:schemeClr val="bg2"/>
                </a:solidFill>
                <a:latin typeface="Comic Sans MS" panose="030F0702030302020204" pitchFamily="66" charset="0"/>
                <a:cs typeface="Arial" panose="020B0604020202020204" pitchFamily="34" charset="0"/>
              </a:rPr>
              <a:t>	Copy and fill in the missing places on this schedule for the Stockbridge Movie Theater.</a:t>
            </a:r>
          </a:p>
          <a:p>
            <a:pPr eaLnBrk="1" hangingPunct="1">
              <a:buFont typeface="Arial" panose="020B0604020202020204" pitchFamily="34" charset="0"/>
              <a:buNone/>
            </a:pPr>
            <a:endParaRPr lang="en-US" altLang="en-US" smtClean="0">
              <a:solidFill>
                <a:schemeClr val="bg2"/>
              </a:solidFill>
              <a:latin typeface="Comic Sans MS" panose="030F0702030302020204" pitchFamily="66" charset="0"/>
              <a:cs typeface="Arial" panose="020B0604020202020204" pitchFamily="34" charset="0"/>
            </a:endParaRPr>
          </a:p>
        </p:txBody>
      </p:sp>
      <p:graphicFrame>
        <p:nvGraphicFramePr>
          <p:cNvPr id="2" name="Table 1"/>
          <p:cNvGraphicFramePr>
            <a:graphicFrameLocks noGrp="1"/>
          </p:cNvGraphicFramePr>
          <p:nvPr/>
        </p:nvGraphicFramePr>
        <p:xfrm>
          <a:off x="3200400" y="3276601"/>
          <a:ext cx="6096000" cy="2930791"/>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370655">
                <a:tc>
                  <a:txBody>
                    <a:bodyPr/>
                    <a:lstStyle/>
                    <a:p>
                      <a:r>
                        <a:rPr lang="en-US" sz="1800" dirty="0" smtClean="0"/>
                        <a:t>Movie</a:t>
                      </a:r>
                      <a:endParaRPr lang="en-US" sz="1800" dirty="0"/>
                    </a:p>
                  </a:txBody>
                  <a:tcPr marT="45697" marB="45697"/>
                </a:tc>
                <a:tc>
                  <a:txBody>
                    <a:bodyPr/>
                    <a:lstStyle/>
                    <a:p>
                      <a:r>
                        <a:rPr lang="en-US" sz="1800" dirty="0" smtClean="0"/>
                        <a:t>Start Time</a:t>
                      </a:r>
                      <a:endParaRPr lang="en-US" sz="1800" dirty="0"/>
                    </a:p>
                  </a:txBody>
                  <a:tcPr marT="45697" marB="45697"/>
                </a:tc>
                <a:tc>
                  <a:txBody>
                    <a:bodyPr/>
                    <a:lstStyle/>
                    <a:p>
                      <a:r>
                        <a:rPr lang="en-US" sz="1800" dirty="0" smtClean="0"/>
                        <a:t>End Time</a:t>
                      </a:r>
                      <a:endParaRPr lang="en-US" sz="1800" dirty="0"/>
                    </a:p>
                  </a:txBody>
                  <a:tcPr marT="45697" marB="45697"/>
                </a:tc>
                <a:tc>
                  <a:txBody>
                    <a:bodyPr/>
                    <a:lstStyle/>
                    <a:p>
                      <a:r>
                        <a:rPr lang="en-US" sz="1800" dirty="0" smtClean="0"/>
                        <a:t>Duration</a:t>
                      </a:r>
                      <a:endParaRPr lang="en-US" sz="1800" dirty="0"/>
                    </a:p>
                  </a:txBody>
                  <a:tcPr marT="45697" marB="45697"/>
                </a:tc>
                <a:extLst>
                  <a:ext uri="{0D108BD9-81ED-4DB2-BD59-A6C34878D82A}">
                    <a16:rowId xmlns:a16="http://schemas.microsoft.com/office/drawing/2014/main" val="10000"/>
                  </a:ext>
                </a:extLst>
              </a:tr>
              <a:tr h="639968">
                <a:tc>
                  <a:txBody>
                    <a:bodyPr/>
                    <a:lstStyle/>
                    <a:p>
                      <a:r>
                        <a:rPr lang="en-US" sz="1800" dirty="0" smtClean="0"/>
                        <a:t>Alvin and the Chipmunks</a:t>
                      </a:r>
                      <a:endParaRPr lang="en-US" sz="1800" dirty="0"/>
                    </a:p>
                  </a:txBody>
                  <a:tcPr marT="45697" marB="45697"/>
                </a:tc>
                <a:tc>
                  <a:txBody>
                    <a:bodyPr/>
                    <a:lstStyle/>
                    <a:p>
                      <a:r>
                        <a:rPr lang="en-US" sz="1800" dirty="0" smtClean="0"/>
                        <a:t>12:00</a:t>
                      </a:r>
                      <a:endParaRPr lang="en-US" sz="1800" dirty="0"/>
                    </a:p>
                  </a:txBody>
                  <a:tcPr marT="45697" marB="45697"/>
                </a:tc>
                <a:tc>
                  <a:txBody>
                    <a:bodyPr/>
                    <a:lstStyle/>
                    <a:p>
                      <a:r>
                        <a:rPr lang="en-US" sz="1800" dirty="0" smtClean="0"/>
                        <a:t>1:45</a:t>
                      </a:r>
                      <a:endParaRPr lang="en-US" sz="1800" dirty="0"/>
                    </a:p>
                  </a:txBody>
                  <a:tcPr marT="45697" marB="45697"/>
                </a:tc>
                <a:tc>
                  <a:txBody>
                    <a:bodyPr/>
                    <a:lstStyle/>
                    <a:p>
                      <a:endParaRPr lang="en-US" sz="1800"/>
                    </a:p>
                  </a:txBody>
                  <a:tcPr marT="45697" marB="45697"/>
                </a:tc>
                <a:extLst>
                  <a:ext uri="{0D108BD9-81ED-4DB2-BD59-A6C34878D82A}">
                    <a16:rowId xmlns:a16="http://schemas.microsoft.com/office/drawing/2014/main" val="10001"/>
                  </a:ext>
                </a:extLst>
              </a:tr>
              <a:tr h="639968">
                <a:tc>
                  <a:txBody>
                    <a:bodyPr/>
                    <a:lstStyle/>
                    <a:p>
                      <a:r>
                        <a:rPr lang="en-US" sz="1800" dirty="0" smtClean="0"/>
                        <a:t>The Smurfs</a:t>
                      </a:r>
                      <a:endParaRPr lang="en-US" sz="1800" dirty="0"/>
                    </a:p>
                  </a:txBody>
                  <a:tcPr marT="45697" marB="45697"/>
                </a:tc>
                <a:tc>
                  <a:txBody>
                    <a:bodyPr/>
                    <a:lstStyle/>
                    <a:p>
                      <a:r>
                        <a:rPr lang="en-US" sz="1800" dirty="0" smtClean="0"/>
                        <a:t>1:50</a:t>
                      </a:r>
                    </a:p>
                    <a:p>
                      <a:endParaRPr lang="en-US" sz="1800" dirty="0"/>
                    </a:p>
                  </a:txBody>
                  <a:tcPr marT="45697" marB="45697"/>
                </a:tc>
                <a:tc>
                  <a:txBody>
                    <a:bodyPr/>
                    <a:lstStyle/>
                    <a:p>
                      <a:endParaRPr lang="en-US" sz="1800"/>
                    </a:p>
                  </a:txBody>
                  <a:tcPr marT="45697" marB="45697"/>
                </a:tc>
                <a:tc>
                  <a:txBody>
                    <a:bodyPr/>
                    <a:lstStyle/>
                    <a:p>
                      <a:r>
                        <a:rPr lang="en-US" sz="1800" dirty="0" smtClean="0"/>
                        <a:t>2 hours</a:t>
                      </a:r>
                      <a:endParaRPr lang="en-US" sz="1800" dirty="0"/>
                    </a:p>
                  </a:txBody>
                  <a:tcPr marT="45697" marB="45697"/>
                </a:tc>
                <a:extLst>
                  <a:ext uri="{0D108BD9-81ED-4DB2-BD59-A6C34878D82A}">
                    <a16:rowId xmlns:a16="http://schemas.microsoft.com/office/drawing/2014/main" val="10002"/>
                  </a:ext>
                </a:extLst>
              </a:tr>
              <a:tr h="639968">
                <a:tc>
                  <a:txBody>
                    <a:bodyPr/>
                    <a:lstStyle/>
                    <a:p>
                      <a:r>
                        <a:rPr lang="en-US" sz="1800" dirty="0" smtClean="0"/>
                        <a:t>The Muppets</a:t>
                      </a:r>
                      <a:endParaRPr lang="en-US" sz="1800" dirty="0"/>
                    </a:p>
                  </a:txBody>
                  <a:tcPr marT="45697" marB="45697"/>
                </a:tc>
                <a:tc>
                  <a:txBody>
                    <a:bodyPr/>
                    <a:lstStyle/>
                    <a:p>
                      <a:r>
                        <a:rPr lang="en-US" sz="1800" dirty="0" smtClean="0"/>
                        <a:t>4:00</a:t>
                      </a:r>
                    </a:p>
                    <a:p>
                      <a:endParaRPr lang="en-US" sz="1800" dirty="0"/>
                    </a:p>
                  </a:txBody>
                  <a:tcPr marT="45697" marB="45697"/>
                </a:tc>
                <a:tc>
                  <a:txBody>
                    <a:bodyPr/>
                    <a:lstStyle/>
                    <a:p>
                      <a:r>
                        <a:rPr lang="en-US" sz="1800" dirty="0" smtClean="0"/>
                        <a:t>5:15</a:t>
                      </a:r>
                      <a:endParaRPr lang="en-US" sz="1800" dirty="0"/>
                    </a:p>
                  </a:txBody>
                  <a:tcPr marT="45697" marB="45697"/>
                </a:tc>
                <a:tc>
                  <a:txBody>
                    <a:bodyPr/>
                    <a:lstStyle/>
                    <a:p>
                      <a:endParaRPr lang="en-US" sz="1800"/>
                    </a:p>
                  </a:txBody>
                  <a:tcPr marT="45697" marB="45697"/>
                </a:tc>
                <a:extLst>
                  <a:ext uri="{0D108BD9-81ED-4DB2-BD59-A6C34878D82A}">
                    <a16:rowId xmlns:a16="http://schemas.microsoft.com/office/drawing/2014/main" val="10003"/>
                  </a:ext>
                </a:extLst>
              </a:tr>
              <a:tr h="639968">
                <a:tc>
                  <a:txBody>
                    <a:bodyPr/>
                    <a:lstStyle/>
                    <a:p>
                      <a:r>
                        <a:rPr lang="en-US" sz="1800" dirty="0" smtClean="0"/>
                        <a:t>The Lion King</a:t>
                      </a:r>
                      <a:endParaRPr lang="en-US" sz="1800" dirty="0"/>
                    </a:p>
                  </a:txBody>
                  <a:tcPr marT="45697" marB="45697"/>
                </a:tc>
                <a:tc>
                  <a:txBody>
                    <a:bodyPr/>
                    <a:lstStyle/>
                    <a:p>
                      <a:endParaRPr lang="en-US" sz="1800" dirty="0" smtClean="0"/>
                    </a:p>
                    <a:p>
                      <a:endParaRPr lang="en-US" sz="1800" dirty="0"/>
                    </a:p>
                  </a:txBody>
                  <a:tcPr marT="45697" marB="45697"/>
                </a:tc>
                <a:tc>
                  <a:txBody>
                    <a:bodyPr/>
                    <a:lstStyle/>
                    <a:p>
                      <a:r>
                        <a:rPr lang="en-US" sz="1800" dirty="0" smtClean="0"/>
                        <a:t>7:00</a:t>
                      </a:r>
                      <a:endParaRPr lang="en-US" sz="1800" dirty="0"/>
                    </a:p>
                  </a:txBody>
                  <a:tcPr marT="45697" marB="45697"/>
                </a:tc>
                <a:tc>
                  <a:txBody>
                    <a:bodyPr/>
                    <a:lstStyle/>
                    <a:p>
                      <a:r>
                        <a:rPr lang="en-US" sz="1800" dirty="0" smtClean="0"/>
                        <a:t>90 minutes</a:t>
                      </a:r>
                      <a:endParaRPr lang="en-US" sz="1800" dirty="0"/>
                    </a:p>
                  </a:txBody>
                  <a:tcPr marT="45697" marB="45697"/>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453750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Constructed Response-time</a:t>
            </a:r>
            <a:endParaRPr lang="en-US" dirty="0"/>
          </a:p>
        </p:txBody>
      </p:sp>
      <p:sp>
        <p:nvSpPr>
          <p:cNvPr id="3" name="Content Placeholder 2"/>
          <p:cNvSpPr>
            <a:spLocks noGrp="1"/>
          </p:cNvSpPr>
          <p:nvPr>
            <p:ph idx="1"/>
          </p:nvPr>
        </p:nvSpPr>
        <p:spPr/>
        <p:txBody>
          <a:bodyPr/>
          <a:lstStyle/>
          <a:p>
            <a:pPr marL="0" indent="0">
              <a:buNone/>
            </a:pPr>
            <a:r>
              <a:rPr lang="en-US" sz="2800" dirty="0" smtClean="0">
                <a:latin typeface="Calibri" panose="020F0502020204030204" pitchFamily="34" charset="0"/>
              </a:rPr>
              <a:t>Tonya read 2 chapters of her AR book.  She started reading at 8:30 and stopped reading 45 minutes later.  </a:t>
            </a:r>
          </a:p>
          <a:p>
            <a:pPr marL="0" indent="0">
              <a:buNone/>
            </a:pPr>
            <a:r>
              <a:rPr lang="en-US" sz="2800" dirty="0" smtClean="0">
                <a:latin typeface="Calibri" panose="020F0502020204030204" pitchFamily="34" charset="0"/>
              </a:rPr>
              <a:t>Part A</a:t>
            </a:r>
          </a:p>
          <a:p>
            <a:pPr marL="0" indent="0">
              <a:buNone/>
            </a:pPr>
            <a:r>
              <a:rPr lang="en-US" sz="2800" dirty="0" smtClean="0">
                <a:latin typeface="Calibri" panose="020F0502020204030204" pitchFamily="34" charset="0"/>
              </a:rPr>
              <a:t>Use a strategy to explain the time Tonya stopped reading.</a:t>
            </a:r>
          </a:p>
          <a:p>
            <a:pPr marL="0" indent="0">
              <a:buNone/>
            </a:pPr>
            <a:r>
              <a:rPr lang="en-US" sz="2800" dirty="0" smtClean="0">
                <a:latin typeface="Calibri" panose="020F0502020204030204" pitchFamily="34" charset="0"/>
              </a:rPr>
              <a:t>Part B</a:t>
            </a:r>
          </a:p>
          <a:p>
            <a:pPr marL="0" indent="0">
              <a:buNone/>
            </a:pPr>
            <a:r>
              <a:rPr lang="en-US" sz="2800" dirty="0" smtClean="0">
                <a:latin typeface="Calibri" panose="020F0502020204030204" pitchFamily="34" charset="0"/>
              </a:rPr>
              <a:t>Explain the steps you used to prove your thinking.</a:t>
            </a:r>
          </a:p>
          <a:p>
            <a:pPr marL="0" indent="0">
              <a:buNone/>
            </a:pPr>
            <a:r>
              <a:rPr lang="en-US" sz="2800" dirty="0" smtClean="0">
                <a:latin typeface="Calibri" panose="020F0502020204030204" pitchFamily="34" charset="0"/>
              </a:rPr>
              <a:t>Part C</a:t>
            </a:r>
          </a:p>
          <a:p>
            <a:pPr marL="0" indent="0">
              <a:buNone/>
            </a:pPr>
            <a:r>
              <a:rPr lang="en-US" sz="2800" dirty="0" smtClean="0">
                <a:latin typeface="Calibri" panose="020F0502020204030204" pitchFamily="34" charset="0"/>
              </a:rPr>
              <a:t>How long would Tonya read if she stopped at 10:00?  Use a number line to prove your thinking.</a:t>
            </a:r>
            <a:endParaRPr lang="en-US" sz="2800" dirty="0">
              <a:latin typeface="Calibri" panose="020F0502020204030204" pitchFamily="34" charset="0"/>
            </a:endParaRPr>
          </a:p>
        </p:txBody>
      </p:sp>
      <p:sp>
        <p:nvSpPr>
          <p:cNvPr id="4" name="Date Placeholder 3"/>
          <p:cNvSpPr>
            <a:spLocks noGrp="1"/>
          </p:cNvSpPr>
          <p:nvPr>
            <p:ph type="dt" sz="half" idx="10"/>
          </p:nvPr>
        </p:nvSpPr>
        <p:spPr/>
        <p:txBody>
          <a:body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p>
            <a:pPr>
              <a:defRPr/>
            </a:pPr>
            <a:fld id="{DA561B66-0A2C-4BD8-8335-C39A7CBDE791}" type="slidenum">
              <a:rPr lang="en-US" altLang="en-US" smtClean="0"/>
              <a:pPr>
                <a:defRPr/>
              </a:pPr>
              <a:t>29</a:t>
            </a:fld>
            <a:endParaRPr lang="en-US" altLang="en-US"/>
          </a:p>
        </p:txBody>
      </p:sp>
    </p:spTree>
    <p:extLst>
      <p:ext uri="{BB962C8B-B14F-4D97-AF65-F5344CB8AC3E}">
        <p14:creationId xmlns:p14="http://schemas.microsoft.com/office/powerpoint/2010/main" val="677917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Constructed Response Rounding</a:t>
            </a:r>
            <a:endParaRPr lang="en-US" dirty="0"/>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DB0BEB-1F09-4F6D-B2DD-DEB8AE7BB8C9}" type="slidenum">
              <a:rPr kumimoji="0" lang="en-US" altLang="en-US" sz="1200" b="1" i="0" u="none" strike="noStrike" kern="1200" cap="none" spc="0" normalizeH="0" baseline="0" noProof="0" smtClean="0">
                <a:ln>
                  <a:noFill/>
                </a:ln>
                <a:solidFill>
                  <a:srgbClr val="FFFF00"/>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en-US" sz="1200" b="1" i="0" u="none" strike="noStrike" kern="1200" cap="none" spc="0" normalizeH="0" baseline="0" noProof="0">
              <a:ln>
                <a:noFill/>
              </a:ln>
              <a:solidFill>
                <a:srgbClr val="FFFF00"/>
              </a:solidFill>
              <a:effectLst/>
              <a:uLnTx/>
              <a:uFillTx/>
              <a:latin typeface="Calibri" panose="020F0502020204030204" pitchFamily="34" charset="0"/>
              <a:ea typeface="+mn-ea"/>
              <a:cs typeface="+mn-cs"/>
            </a:endParaRPr>
          </a:p>
        </p:txBody>
      </p:sp>
      <p:pic>
        <p:nvPicPr>
          <p:cNvPr id="1026" name="Picture 2" descr="https://gofar.gadoe.org/QB/Temp/97633396-b7dc-4919-95fc-3a2124ce61a4/Assessment/source/Content/images/M0313120_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65333" y="1417638"/>
            <a:ext cx="4048125" cy="310855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609599" y="1239610"/>
            <a:ext cx="6800193" cy="477053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Part A</a:t>
            </a:r>
            <a:r>
              <a:rPr kumimoji="0" lang="en-US" sz="2000" b="0" i="0" u="none" strike="noStrike" kern="1200" cap="none" spc="0" normalizeH="0" baseline="0" noProof="0" dirty="0" smtClean="0">
                <a:ln>
                  <a:noFill/>
                </a:ln>
                <a:solidFill>
                  <a:prstClr val="white"/>
                </a:solidFill>
                <a:effectLst/>
                <a:uLnTx/>
                <a:uFillTx/>
                <a:latin typeface="Calibri"/>
                <a:ea typeface="+mn-ea"/>
                <a:cs typeface="+mn-cs"/>
              </a:rPr>
              <a:t/>
            </a:r>
            <a:br>
              <a:rPr kumimoji="0" lang="en-US" sz="2000" b="0" i="0" u="none" strike="noStrike" kern="1200" cap="none" spc="0" normalizeH="0" baseline="0" noProof="0" dirty="0" smtClean="0">
                <a:ln>
                  <a:noFill/>
                </a:ln>
                <a:solidFill>
                  <a:prstClr val="white"/>
                </a:solidFill>
                <a:effectLst/>
                <a:uLnTx/>
                <a:uFillTx/>
                <a:latin typeface="Calibri"/>
                <a:ea typeface="+mn-ea"/>
                <a:cs typeface="+mn-cs"/>
              </a:rPr>
            </a:br>
            <a:r>
              <a:rPr kumimoji="0" lang="en-US" sz="24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Round the number sold of each type of shoe to the nearest ten. List your answers in the same order as given in the table.</a:t>
            </a:r>
            <a:r>
              <a:rPr kumimoji="0" lang="en-US" sz="2400" b="0" i="0" u="none" strike="noStrike" kern="1200" cap="none" spc="0" normalizeH="0" baseline="0" noProof="0" dirty="0" smtClean="0">
                <a:ln>
                  <a:noFill/>
                </a:ln>
                <a:solidFill>
                  <a:prstClr val="white"/>
                </a:solidFill>
                <a:effectLst/>
                <a:uLnTx/>
                <a:uFillTx/>
                <a:latin typeface="Calibri"/>
                <a:ea typeface="+mn-ea"/>
                <a:cs typeface="+mn-cs"/>
              </a:rPr>
              <a:t/>
            </a:r>
            <a:br>
              <a:rPr kumimoji="0" lang="en-US" sz="2400" b="0" i="0" u="none" strike="noStrike" kern="1200" cap="none" spc="0" normalizeH="0" baseline="0" noProof="0" dirty="0" smtClean="0">
                <a:ln>
                  <a:noFill/>
                </a:ln>
                <a:solidFill>
                  <a:prstClr val="white"/>
                </a:solidFill>
                <a:effectLst/>
                <a:uLnTx/>
                <a:uFillTx/>
                <a:latin typeface="Calibri"/>
                <a:ea typeface="+mn-ea"/>
                <a:cs typeface="+mn-cs"/>
              </a:rPr>
            </a:br>
            <a:r>
              <a:rPr kumimoji="0" lang="en-US" sz="2000" b="0" i="0" u="none" strike="noStrike" kern="1200" cap="none" spc="0" normalizeH="0" baseline="0" noProof="0" dirty="0" smtClean="0">
                <a:ln>
                  <a:noFill/>
                </a:ln>
                <a:solidFill>
                  <a:prstClr val="white"/>
                </a:solidFill>
                <a:effectLst/>
                <a:uLnTx/>
                <a:uFillTx/>
                <a:latin typeface="Calibri"/>
                <a:ea typeface="+mn-ea"/>
                <a:cs typeface="+mn-cs"/>
              </a:rPr>
              <a:t/>
            </a:r>
            <a:br>
              <a:rPr kumimoji="0" lang="en-US" sz="2000" b="0" i="0" u="none" strike="noStrike" kern="1200" cap="none" spc="0" normalizeH="0" baseline="0" noProof="0" dirty="0" smtClean="0">
                <a:ln>
                  <a:noFill/>
                </a:ln>
                <a:solidFill>
                  <a:prstClr val="white"/>
                </a:solidFill>
                <a:effectLst/>
                <a:uLnTx/>
                <a:uFillTx/>
                <a:latin typeface="Calibri"/>
                <a:ea typeface="+mn-ea"/>
                <a:cs typeface="+mn-cs"/>
              </a:rPr>
            </a:br>
            <a:r>
              <a:rPr kumimoji="0" lang="en-US" sz="2000" b="0" i="0" u="none" strike="noStrike" kern="1200" cap="none" spc="0" normalizeH="0" baseline="0" noProof="0" dirty="0" smtClean="0">
                <a:ln>
                  <a:noFill/>
                </a:ln>
                <a:solidFill>
                  <a:prstClr val="white"/>
                </a:solidFill>
                <a:effectLst/>
                <a:uLnTx/>
                <a:uFillTx/>
                <a:latin typeface="Calibri"/>
                <a:ea typeface="+mn-ea"/>
                <a:cs typeface="+mn-cs"/>
              </a:rPr>
              <a:t/>
            </a:r>
            <a:br>
              <a:rPr kumimoji="0" lang="en-US" sz="2000" b="0" i="0" u="none" strike="noStrike" kern="1200" cap="none" spc="0" normalizeH="0" baseline="0" noProof="0" dirty="0" smtClean="0">
                <a:ln>
                  <a:noFill/>
                </a:ln>
                <a:solidFill>
                  <a:prstClr val="white"/>
                </a:solidFill>
                <a:effectLst/>
                <a:uLnTx/>
                <a:uFillTx/>
                <a:latin typeface="Calibri"/>
                <a:ea typeface="+mn-ea"/>
                <a:cs typeface="+mn-cs"/>
              </a:rPr>
            </a:br>
            <a:r>
              <a:rPr kumimoji="0" lang="en-US" sz="2400" b="1"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Part B</a:t>
            </a:r>
            <a:r>
              <a:rPr kumimoji="0" lang="en-US" sz="2400" b="0" i="0" u="none" strike="noStrike" kern="1200" cap="none" spc="0" normalizeH="0" baseline="0" noProof="0" dirty="0" smtClean="0">
                <a:ln>
                  <a:noFill/>
                </a:ln>
                <a:solidFill>
                  <a:prstClr val="white"/>
                </a:solidFill>
                <a:effectLst/>
                <a:uLnTx/>
                <a:uFillTx/>
                <a:latin typeface="Calibri"/>
                <a:ea typeface="+mn-ea"/>
                <a:cs typeface="+mn-cs"/>
              </a:rPr>
              <a:t/>
            </a:r>
            <a:br>
              <a:rPr kumimoji="0" lang="en-US" sz="2400" b="0" i="0" u="none" strike="noStrike" kern="1200" cap="none" spc="0" normalizeH="0" baseline="0" noProof="0" dirty="0" smtClean="0">
                <a:ln>
                  <a:noFill/>
                </a:ln>
                <a:solidFill>
                  <a:prstClr val="white"/>
                </a:solidFill>
                <a:effectLst/>
                <a:uLnTx/>
                <a:uFillTx/>
                <a:latin typeface="Calibri"/>
                <a:ea typeface="+mn-ea"/>
                <a:cs typeface="+mn-cs"/>
              </a:rPr>
            </a:br>
            <a:r>
              <a:rPr kumimoji="0" lang="en-US" sz="2400" b="0" i="0" u="none" strike="noStrike" kern="1200" cap="none" spc="0" normalizeH="0" baseline="0" noProof="0" dirty="0" smtClean="0">
                <a:ln>
                  <a:noFill/>
                </a:ln>
                <a:solidFill>
                  <a:prstClr val="white"/>
                </a:solidFill>
                <a:effectLst/>
                <a:uLnTx/>
                <a:uFillTx/>
                <a:latin typeface="Verdana" panose="020B0604030504040204" pitchFamily="34" charset="0"/>
                <a:ea typeface="+mn-ea"/>
                <a:cs typeface="+mn-cs"/>
              </a:rPr>
              <a:t>The owner of the store said the number of running shoes and sandals together was more than the number of dress and other types of shoes together. Explain why the owner’s statement does or does not make sense.</a:t>
            </a:r>
            <a:endParaRPr kumimoji="0" lang="en-US" sz="24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6914435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idx="4294967295"/>
          </p:nvPr>
        </p:nvSpPr>
        <p:spPr/>
        <p:txBody>
          <a:bodyPr/>
          <a:lstStyle/>
          <a:p>
            <a:pPr eaLnBrk="1" hangingPunct="1"/>
            <a:r>
              <a:rPr altLang="en-US" dirty="0" smtClean="0"/>
              <a:t>Math Corner-Time</a:t>
            </a:r>
          </a:p>
        </p:txBody>
      </p:sp>
      <p:sp>
        <p:nvSpPr>
          <p:cNvPr id="18435" name="Text Box 3"/>
          <p:cNvSpPr txBox="1">
            <a:spLocks noChangeArrowheads="1"/>
          </p:cNvSpPr>
          <p:nvPr/>
        </p:nvSpPr>
        <p:spPr bwMode="auto">
          <a:xfrm>
            <a:off x="2057400" y="1295401"/>
            <a:ext cx="80772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panose="020B0604020202020204" pitchFamily="34" charset="0"/>
              <a:buChar char="•"/>
              <a:defRPr sz="4000">
                <a:solidFill>
                  <a:srgbClr val="F2F2F2"/>
                </a:solidFill>
                <a:latin typeface="Brush Script MT" panose="03060802040406070304" pitchFamily="66" charset="0"/>
                <a:cs typeface="Arial" panose="020B0604020202020204" pitchFamily="34" charset="0"/>
              </a:defRPr>
            </a:lvl1pPr>
            <a:lvl2pPr marL="742950" indent="-285750" eaLnBrk="0" hangingPunct="0">
              <a:spcBef>
                <a:spcPct val="20000"/>
              </a:spcBef>
              <a:buFont typeface="Arial" panose="020B0604020202020204" pitchFamily="34" charset="0"/>
              <a:buChar char="–"/>
              <a:defRPr sz="3600">
                <a:solidFill>
                  <a:srgbClr val="F2F2F2"/>
                </a:solidFill>
                <a:latin typeface="Brush Script MT" panose="03060802040406070304" pitchFamily="66"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3200">
                <a:solidFill>
                  <a:srgbClr val="F2F2F2"/>
                </a:solidFill>
                <a:latin typeface="Brush Script MT" panose="03060802040406070304" pitchFamily="66"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9pPr>
          </a:lstStyle>
          <a:p>
            <a:pPr eaLnBrk="1" fontAlgn="base" hangingPunct="1">
              <a:spcBef>
                <a:spcPct val="50000"/>
              </a:spcBef>
              <a:spcAft>
                <a:spcPct val="0"/>
              </a:spcAft>
              <a:buNone/>
            </a:pPr>
            <a:endParaRPr lang="en-US" altLang="en-US" sz="5000" b="1">
              <a:solidFill>
                <a:prstClr val="white"/>
              </a:solidFill>
              <a:latin typeface="Comic Sans MS" panose="030F0702030302020204" pitchFamily="66" charset="0"/>
            </a:endParaRPr>
          </a:p>
        </p:txBody>
      </p:sp>
      <p:pic>
        <p:nvPicPr>
          <p:cNvPr id="1844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143000"/>
            <a:ext cx="2428568"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Line 7"/>
          <p:cNvSpPr>
            <a:spLocks noChangeShapeType="1"/>
          </p:cNvSpPr>
          <p:nvPr/>
        </p:nvSpPr>
        <p:spPr bwMode="auto">
          <a:xfrm>
            <a:off x="4495800" y="2286000"/>
            <a:ext cx="457200" cy="838200"/>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prstClr val="black"/>
              </a:solidFill>
              <a:latin typeface="Arial" panose="020B0604020202020204" pitchFamily="34" charset="0"/>
              <a:cs typeface="Arial" panose="020B0604020202020204" pitchFamily="34" charset="0"/>
            </a:endParaRPr>
          </a:p>
        </p:txBody>
      </p:sp>
      <p:sp>
        <p:nvSpPr>
          <p:cNvPr id="18438" name="Line 8"/>
          <p:cNvSpPr>
            <a:spLocks noChangeShapeType="1"/>
          </p:cNvSpPr>
          <p:nvPr/>
        </p:nvSpPr>
        <p:spPr bwMode="auto">
          <a:xfrm flipH="1" flipV="1">
            <a:off x="3886200" y="2133600"/>
            <a:ext cx="609600" cy="152400"/>
          </a:xfrm>
          <a:prstGeom prst="line">
            <a:avLst/>
          </a:prstGeom>
          <a:noFill/>
          <a:ln w="635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prstClr val="black"/>
              </a:solidFill>
              <a:latin typeface="Arial" panose="020B0604020202020204" pitchFamily="34" charset="0"/>
              <a:cs typeface="Arial" panose="020B0604020202020204" pitchFamily="34" charset="0"/>
            </a:endParaRPr>
          </a:p>
        </p:txBody>
      </p:sp>
      <p:sp>
        <p:nvSpPr>
          <p:cNvPr id="18439" name="Text Box 9"/>
          <p:cNvSpPr txBox="1">
            <a:spLocks noChangeArrowheads="1"/>
          </p:cNvSpPr>
          <p:nvPr/>
        </p:nvSpPr>
        <p:spPr bwMode="auto">
          <a:xfrm>
            <a:off x="930729" y="3581401"/>
            <a:ext cx="10515600"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panose="020B0604020202020204" pitchFamily="34" charset="0"/>
              <a:buChar char="•"/>
              <a:defRPr sz="4000">
                <a:solidFill>
                  <a:srgbClr val="F2F2F2"/>
                </a:solidFill>
                <a:latin typeface="Brush Script MT" panose="03060802040406070304" pitchFamily="66" charset="0"/>
                <a:cs typeface="Arial" panose="020B0604020202020204" pitchFamily="34" charset="0"/>
              </a:defRPr>
            </a:lvl1pPr>
            <a:lvl2pPr marL="742950" indent="-285750" eaLnBrk="0" hangingPunct="0">
              <a:spcBef>
                <a:spcPct val="20000"/>
              </a:spcBef>
              <a:buFont typeface="Arial" panose="020B0604020202020204" pitchFamily="34" charset="0"/>
              <a:buChar char="–"/>
              <a:defRPr sz="3600">
                <a:solidFill>
                  <a:srgbClr val="F2F2F2"/>
                </a:solidFill>
                <a:latin typeface="Brush Script MT" panose="03060802040406070304" pitchFamily="66"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3200">
                <a:solidFill>
                  <a:srgbClr val="F2F2F2"/>
                </a:solidFill>
                <a:latin typeface="Brush Script MT" panose="03060802040406070304" pitchFamily="66"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9pPr>
          </a:lstStyle>
          <a:p>
            <a:pPr eaLnBrk="1" fontAlgn="base" hangingPunct="1">
              <a:spcBef>
                <a:spcPct val="50000"/>
              </a:spcBef>
              <a:spcAft>
                <a:spcPct val="0"/>
              </a:spcAft>
              <a:buNone/>
            </a:pPr>
            <a:r>
              <a:rPr lang="en-US" altLang="en-US" sz="2500" b="1" dirty="0">
                <a:solidFill>
                  <a:prstClr val="white"/>
                </a:solidFill>
                <a:latin typeface="Comic Sans MS" panose="030F0702030302020204" pitchFamily="66" charset="0"/>
              </a:rPr>
              <a:t>Mrs. Smith’s class is leaving for a field trip at 9:25.  It will take an hour to get there on a bus.  Next they will take a tour that lasts an hour and a half.  They will eat lunch for 30 minutes and then take the hour bus ride back to the school.  Draw a clock on your paper to show what time Mrs. Smith’s class will return from their field trip.</a:t>
            </a:r>
          </a:p>
        </p:txBody>
      </p:sp>
    </p:spTree>
    <p:extLst>
      <p:ext uri="{BB962C8B-B14F-4D97-AF65-F5344CB8AC3E}">
        <p14:creationId xmlns:p14="http://schemas.microsoft.com/office/powerpoint/2010/main" val="14823827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Constructed Response-Time</a:t>
            </a:r>
            <a:endParaRPr lang="en-US" dirty="0"/>
          </a:p>
        </p:txBody>
      </p:sp>
      <p:sp>
        <p:nvSpPr>
          <p:cNvPr id="3" name="Content Placeholder 2"/>
          <p:cNvSpPr>
            <a:spLocks noGrp="1"/>
          </p:cNvSpPr>
          <p:nvPr>
            <p:ph idx="1"/>
          </p:nvPr>
        </p:nvSpPr>
        <p:spPr>
          <a:xfrm>
            <a:off x="609600" y="1143001"/>
            <a:ext cx="10972800" cy="4525963"/>
          </a:xfrm>
        </p:spPr>
        <p:txBody>
          <a:bodyPr/>
          <a:lstStyle/>
          <a:p>
            <a:pPr marL="0" indent="0">
              <a:buNone/>
            </a:pPr>
            <a:r>
              <a:rPr lang="en-US" sz="2800" dirty="0" smtClean="0">
                <a:latin typeface="Calibri" panose="020F0502020204030204" pitchFamily="34" charset="0"/>
              </a:rPr>
              <a:t>Vivian is going on a train ride with her grandmother.</a:t>
            </a:r>
          </a:p>
          <a:p>
            <a:pPr marL="0" indent="0">
              <a:buNone/>
            </a:pPr>
            <a:r>
              <a:rPr lang="en-US" sz="2800" b="1" dirty="0" smtClean="0">
                <a:latin typeface="Calibri" panose="020F0502020204030204" pitchFamily="34" charset="0"/>
              </a:rPr>
              <a:t>Part A</a:t>
            </a:r>
          </a:p>
          <a:p>
            <a:pPr marL="0" indent="0">
              <a:buNone/>
            </a:pPr>
            <a:r>
              <a:rPr lang="en-US" sz="2800" dirty="0" smtClean="0">
                <a:latin typeface="Calibri" panose="020F0502020204030204" pitchFamily="34" charset="0"/>
              </a:rPr>
              <a:t>When they leave the house it is 3:15.  It will take them 1 hour and 40 minutes to get to the train station.  What time will they arrive?</a:t>
            </a:r>
          </a:p>
          <a:p>
            <a:pPr marL="0" indent="0">
              <a:buNone/>
            </a:pPr>
            <a:r>
              <a:rPr lang="en-US" sz="2800" b="1" dirty="0" smtClean="0">
                <a:latin typeface="Calibri" panose="020F0502020204030204" pitchFamily="34" charset="0"/>
              </a:rPr>
              <a:t>Part B</a:t>
            </a:r>
          </a:p>
          <a:p>
            <a:pPr marL="0" indent="0">
              <a:buNone/>
            </a:pPr>
            <a:r>
              <a:rPr lang="en-US" sz="2800" dirty="0" smtClean="0">
                <a:latin typeface="Calibri" panose="020F0502020204030204" pitchFamily="34" charset="0"/>
              </a:rPr>
              <a:t>The train ride lasts for 2 and a half hours.  What time will the train ride end?</a:t>
            </a:r>
          </a:p>
          <a:p>
            <a:pPr marL="0" indent="0">
              <a:buNone/>
            </a:pPr>
            <a:r>
              <a:rPr lang="en-US" sz="2800" b="1" dirty="0" smtClean="0">
                <a:latin typeface="Calibri" panose="020F0502020204030204" pitchFamily="34" charset="0"/>
              </a:rPr>
              <a:t>Part C</a:t>
            </a:r>
          </a:p>
          <a:p>
            <a:pPr marL="0" indent="0">
              <a:buNone/>
            </a:pPr>
            <a:r>
              <a:rPr lang="en-US" sz="2800" dirty="0" smtClean="0">
                <a:latin typeface="Calibri" panose="020F0502020204030204" pitchFamily="34" charset="0"/>
              </a:rPr>
              <a:t>Write your own example of a start and ending time where the elapsed time is 2 ½ hours long.</a:t>
            </a:r>
            <a:endParaRPr lang="en-US" sz="2800" dirty="0">
              <a:latin typeface="Calibri" panose="020F0502020204030204" pitchFamily="34" charset="0"/>
            </a:endParaRPr>
          </a:p>
        </p:txBody>
      </p:sp>
      <p:sp>
        <p:nvSpPr>
          <p:cNvPr id="4" name="Date Placeholder 3"/>
          <p:cNvSpPr>
            <a:spLocks noGrp="1"/>
          </p:cNvSpPr>
          <p:nvPr>
            <p:ph type="dt" sz="half" idx="10"/>
          </p:nvPr>
        </p:nvSpPr>
        <p:spPr/>
        <p:txBody>
          <a:body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p>
            <a:pPr>
              <a:defRPr/>
            </a:pPr>
            <a:fld id="{DA561B66-0A2C-4BD8-8335-C39A7CBDE791}" type="slidenum">
              <a:rPr lang="en-US" altLang="en-US" smtClean="0"/>
              <a:pPr>
                <a:defRPr/>
              </a:pPr>
              <a:t>31</a:t>
            </a:fld>
            <a:endParaRPr lang="en-US" altLang="en-US"/>
          </a:p>
        </p:txBody>
      </p:sp>
    </p:spTree>
    <p:extLst>
      <p:ext uri="{BB962C8B-B14F-4D97-AF65-F5344CB8AC3E}">
        <p14:creationId xmlns:p14="http://schemas.microsoft.com/office/powerpoint/2010/main" val="6331116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 Corner-Time</a:t>
            </a:r>
            <a:endParaRPr lang="en-US" dirty="0"/>
          </a:p>
        </p:txBody>
      </p:sp>
      <p:sp>
        <p:nvSpPr>
          <p:cNvPr id="3" name="Content Placeholder 2"/>
          <p:cNvSpPr>
            <a:spLocks noGrp="1"/>
          </p:cNvSpPr>
          <p:nvPr>
            <p:ph idx="1"/>
          </p:nvPr>
        </p:nvSpPr>
        <p:spPr/>
        <p:txBody>
          <a:bodyPr/>
          <a:lstStyle/>
          <a:p>
            <a:pPr marL="742950" indent="-742950">
              <a:buFont typeface="+mj-lt"/>
              <a:buAutoNum type="arabicPeriod"/>
            </a:pPr>
            <a:r>
              <a:rPr lang="en-US" dirty="0" smtClean="0">
                <a:latin typeface="Calibri" panose="020F0502020204030204" pitchFamily="34" charset="0"/>
              </a:rPr>
              <a:t>Lester watched a movie at his friend’s house.  </a:t>
            </a:r>
            <a:r>
              <a:rPr lang="en-US" dirty="0">
                <a:latin typeface="Calibri" panose="020F0502020204030204" pitchFamily="34" charset="0"/>
              </a:rPr>
              <a:t>T</a:t>
            </a:r>
            <a:r>
              <a:rPr lang="en-US" dirty="0" smtClean="0">
                <a:latin typeface="Calibri" panose="020F0502020204030204" pitchFamily="34" charset="0"/>
              </a:rPr>
              <a:t>he movie started at 2:15 p.m. and lasted 2 hours and 45 minutes.  What time did the movie end?</a:t>
            </a:r>
          </a:p>
          <a:p>
            <a:pPr marL="0" indent="0">
              <a:buNone/>
            </a:pPr>
            <a:r>
              <a:rPr lang="en-US" dirty="0" smtClean="0">
                <a:latin typeface="Calibri" panose="020F0502020204030204" pitchFamily="34" charset="0"/>
              </a:rPr>
              <a:t>2. Use a number line to prove your thinking.</a:t>
            </a:r>
          </a:p>
          <a:p>
            <a:pPr marL="0" indent="0">
              <a:buNone/>
            </a:pPr>
            <a:r>
              <a:rPr lang="en-US" dirty="0" smtClean="0">
                <a:latin typeface="Calibri" panose="020F0502020204030204" pitchFamily="34" charset="0"/>
              </a:rPr>
              <a:t>3. Draw a clock to represent Lester’s arrival time and when the movie ended.</a:t>
            </a:r>
            <a:endParaRPr lang="en-US" dirty="0">
              <a:latin typeface="Calibri" panose="020F0502020204030204" pitchFamily="34" charset="0"/>
            </a:endParaRP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07027DA-23A7-42F6-87FA-2C4BA6586FE2}" type="slidenum">
              <a:rPr lang="en-US" altLang="en-US" smtClean="0"/>
              <a:pPr>
                <a:defRPr/>
              </a:pPr>
              <a:t>32</a:t>
            </a:fld>
            <a:endParaRPr lang="en-US" altLang="en-US"/>
          </a:p>
        </p:txBody>
      </p:sp>
      <p:pic>
        <p:nvPicPr>
          <p:cNvPr id="7" name="Picture 6"/>
          <p:cNvPicPr>
            <a:picLocks noChangeAspect="1"/>
          </p:cNvPicPr>
          <p:nvPr/>
        </p:nvPicPr>
        <p:blipFill>
          <a:blip r:embed="rId2"/>
          <a:stretch>
            <a:fillRect/>
          </a:stretch>
        </p:blipFill>
        <p:spPr>
          <a:xfrm>
            <a:off x="9295992" y="274638"/>
            <a:ext cx="1402489" cy="1402489"/>
          </a:xfrm>
          <a:prstGeom prst="rect">
            <a:avLst/>
          </a:prstGeom>
        </p:spPr>
      </p:pic>
    </p:spTree>
    <p:extLst>
      <p:ext uri="{BB962C8B-B14F-4D97-AF65-F5344CB8AC3E}">
        <p14:creationId xmlns:p14="http://schemas.microsoft.com/office/powerpoint/2010/main" val="2074421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ctrTitle"/>
          </p:nvPr>
        </p:nvSpPr>
        <p:spPr>
          <a:xfrm>
            <a:off x="2209800" y="304800"/>
            <a:ext cx="7772400" cy="609600"/>
          </a:xfrm>
        </p:spPr>
        <p:txBody>
          <a:bodyPr/>
          <a:lstStyle/>
          <a:p>
            <a:pPr eaLnBrk="1" hangingPunct="1"/>
            <a:r>
              <a:rPr altLang="en-US" sz="4000" dirty="0"/>
              <a:t>Math </a:t>
            </a:r>
            <a:r>
              <a:rPr altLang="en-US" sz="4000" dirty="0" smtClean="0"/>
              <a:t>Corner-Rounding</a:t>
            </a:r>
            <a:endParaRPr altLang="en-US" sz="4000" dirty="0"/>
          </a:p>
        </p:txBody>
      </p:sp>
      <p:sp>
        <p:nvSpPr>
          <p:cNvPr id="26627" name="Text Box 151"/>
          <p:cNvSpPr txBox="1">
            <a:spLocks noChangeArrowheads="1"/>
          </p:cNvSpPr>
          <p:nvPr/>
        </p:nvSpPr>
        <p:spPr bwMode="auto">
          <a:xfrm>
            <a:off x="1905000" y="914400"/>
            <a:ext cx="8382000" cy="5139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000">
                <a:solidFill>
                  <a:srgbClr val="F2F2F2"/>
                </a:solidFill>
                <a:latin typeface="Brush Script MT" panose="03060802040406070304" pitchFamily="66" charset="0"/>
                <a:cs typeface="Arial" panose="020B0604020202020204" pitchFamily="34" charset="0"/>
              </a:defRPr>
            </a:lvl1pPr>
            <a:lvl2pPr marL="742950" indent="-285750">
              <a:spcBef>
                <a:spcPct val="20000"/>
              </a:spcBef>
              <a:buFont typeface="Arial" panose="020B0604020202020204" pitchFamily="34" charset="0"/>
              <a:buChar char="–"/>
              <a:defRPr sz="3600">
                <a:solidFill>
                  <a:srgbClr val="F2F2F2"/>
                </a:solidFill>
                <a:latin typeface="Brush Script MT" panose="03060802040406070304" pitchFamily="66" charset="0"/>
                <a:cs typeface="Arial" panose="020B0604020202020204" pitchFamily="34" charset="0"/>
              </a:defRPr>
            </a:lvl2pPr>
            <a:lvl3pPr marL="1143000" indent="-228600">
              <a:spcBef>
                <a:spcPct val="20000"/>
              </a:spcBef>
              <a:buFont typeface="Arial" panose="020B0604020202020204" pitchFamily="34" charset="0"/>
              <a:buChar char="•"/>
              <a:defRPr sz="3200">
                <a:solidFill>
                  <a:srgbClr val="F2F2F2"/>
                </a:solidFill>
                <a:latin typeface="Brush Script MT" panose="03060802040406070304" pitchFamily="66" charset="0"/>
                <a:cs typeface="Arial" panose="020B0604020202020204" pitchFamily="34" charset="0"/>
              </a:defRPr>
            </a:lvl3pPr>
            <a:lvl4pPr marL="1600200" indent="-228600">
              <a:spcBef>
                <a:spcPct val="20000"/>
              </a:spcBef>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4pPr>
            <a:lvl5pPr marL="2057400" indent="-228600">
              <a:spcBef>
                <a:spcPct val="20000"/>
              </a:spcBef>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800">
                <a:solidFill>
                  <a:srgbClr val="F2F2F2"/>
                </a:solidFill>
                <a:latin typeface="Brush Script MT" panose="03060802040406070304" pitchFamily="66" charset="0"/>
                <a:cs typeface="Arial" panose="020B0604020202020204" pitchFamily="34" charset="0"/>
              </a:defRPr>
            </a:lvl9pPr>
          </a:lstStyle>
          <a:p>
            <a:pPr algn="ctr" fontAlgn="base">
              <a:spcBef>
                <a:spcPct val="0"/>
              </a:spcBef>
              <a:spcAft>
                <a:spcPct val="0"/>
              </a:spcAft>
              <a:buNone/>
            </a:pPr>
            <a:r>
              <a:rPr lang="en-US" altLang="en-US" sz="3600" b="1" dirty="0">
                <a:solidFill>
                  <a:srgbClr val="FFFF00"/>
                </a:solidFill>
                <a:latin typeface="Arial" panose="020B0604020202020204" pitchFamily="34" charset="0"/>
              </a:rPr>
              <a:t>Ken had 49 comic books. </a:t>
            </a:r>
          </a:p>
          <a:p>
            <a:pPr algn="ctr" fontAlgn="base">
              <a:spcBef>
                <a:spcPct val="0"/>
              </a:spcBef>
              <a:spcAft>
                <a:spcPct val="0"/>
              </a:spcAft>
              <a:buNone/>
            </a:pPr>
            <a:r>
              <a:rPr lang="en-US" altLang="en-US" sz="3600" b="1" dirty="0">
                <a:solidFill>
                  <a:srgbClr val="FFFF00"/>
                </a:solidFill>
                <a:latin typeface="Arial" panose="020B0604020202020204" pitchFamily="34" charset="0"/>
              </a:rPr>
              <a:t>He bought 12 more. </a:t>
            </a:r>
          </a:p>
          <a:p>
            <a:pPr fontAlgn="base">
              <a:spcBef>
                <a:spcPct val="0"/>
              </a:spcBef>
              <a:spcAft>
                <a:spcPct val="0"/>
              </a:spcAft>
              <a:buNone/>
            </a:pPr>
            <a:r>
              <a:rPr lang="en-US" altLang="en-US" sz="3200" dirty="0">
                <a:solidFill>
                  <a:schemeClr val="bg1"/>
                </a:solidFill>
                <a:latin typeface="Arial" panose="020B0604020202020204" pitchFamily="34" charset="0"/>
              </a:rPr>
              <a:t>1. </a:t>
            </a:r>
            <a:r>
              <a:rPr lang="en-US" altLang="en-US" sz="3200" u="sng" dirty="0">
                <a:solidFill>
                  <a:schemeClr val="bg1"/>
                </a:solidFill>
                <a:latin typeface="Arial" panose="020B0604020202020204" pitchFamily="34" charset="0"/>
              </a:rPr>
              <a:t>About</a:t>
            </a:r>
            <a:r>
              <a:rPr lang="en-US" altLang="en-US" sz="3200" dirty="0">
                <a:solidFill>
                  <a:schemeClr val="bg1"/>
                </a:solidFill>
                <a:latin typeface="Arial" panose="020B0604020202020204" pitchFamily="34" charset="0"/>
              </a:rPr>
              <a:t> how many comic books does Ken now have?</a:t>
            </a:r>
          </a:p>
          <a:p>
            <a:pPr fontAlgn="base">
              <a:spcBef>
                <a:spcPct val="0"/>
              </a:spcBef>
              <a:spcAft>
                <a:spcPct val="0"/>
              </a:spcAft>
              <a:buNone/>
            </a:pPr>
            <a:r>
              <a:rPr lang="en-US" altLang="en-US" sz="3200" dirty="0">
                <a:solidFill>
                  <a:schemeClr val="bg1"/>
                </a:solidFill>
                <a:latin typeface="Arial" panose="020B0604020202020204" pitchFamily="34" charset="0"/>
              </a:rPr>
              <a:t>2. Show how to CHECK you’re your using the opposite operation</a:t>
            </a:r>
            <a:r>
              <a:rPr lang="en-US" altLang="en-US" sz="3200" dirty="0" smtClean="0">
                <a:solidFill>
                  <a:schemeClr val="bg1"/>
                </a:solidFill>
                <a:latin typeface="Arial" panose="020B0604020202020204" pitchFamily="34" charset="0"/>
              </a:rPr>
              <a:t>.</a:t>
            </a:r>
          </a:p>
          <a:p>
            <a:pPr fontAlgn="base">
              <a:spcBef>
                <a:spcPct val="0"/>
              </a:spcBef>
              <a:spcAft>
                <a:spcPct val="0"/>
              </a:spcAft>
              <a:buNone/>
            </a:pPr>
            <a:r>
              <a:rPr lang="en-US" altLang="en-US" sz="3200" dirty="0" smtClean="0">
                <a:solidFill>
                  <a:schemeClr val="bg1"/>
                </a:solidFill>
                <a:latin typeface="Arial" panose="020B0604020202020204" pitchFamily="34" charset="0"/>
              </a:rPr>
              <a:t>3. How can you prove your thinking using a number line?</a:t>
            </a:r>
            <a:r>
              <a:rPr lang="en-US" altLang="en-US" sz="3200" dirty="0">
                <a:solidFill>
                  <a:srgbClr val="FFFF00"/>
                </a:solidFill>
                <a:latin typeface="Arial" panose="020B0604020202020204" pitchFamily="34" charset="0"/>
              </a:rPr>
              <a:t/>
            </a:r>
            <a:br>
              <a:rPr lang="en-US" altLang="en-US" sz="3200" dirty="0">
                <a:solidFill>
                  <a:srgbClr val="FFFF00"/>
                </a:solidFill>
                <a:latin typeface="Arial" panose="020B0604020202020204" pitchFamily="34" charset="0"/>
              </a:rPr>
            </a:br>
            <a:r>
              <a:rPr lang="en-US" altLang="en-US" sz="3200" dirty="0">
                <a:solidFill>
                  <a:srgbClr val="FFFF00"/>
                </a:solidFill>
                <a:latin typeface="Arial" panose="020B0604020202020204" pitchFamily="34" charset="0"/>
              </a:rPr>
              <a:t/>
            </a:r>
            <a:br>
              <a:rPr lang="en-US" altLang="en-US" sz="3200" dirty="0">
                <a:solidFill>
                  <a:srgbClr val="FFFF00"/>
                </a:solidFill>
                <a:latin typeface="Arial" panose="020B0604020202020204" pitchFamily="34" charset="0"/>
              </a:rPr>
            </a:br>
            <a:endParaRPr lang="en-US" altLang="en-US" sz="3200" dirty="0">
              <a:solidFill>
                <a:srgbClr val="FFFF00"/>
              </a:solidFill>
              <a:latin typeface="Arial" panose="020B0604020202020204" pitchFamily="34" charset="0"/>
            </a:endParaRPr>
          </a:p>
        </p:txBody>
      </p:sp>
      <p:pic>
        <p:nvPicPr>
          <p:cNvPr id="26628" name="Picture 4" descr="C:\Documents and Settings\christinafreeman\Local Settings\Temporary Internet Files\Content.IE5\3MMHMEGK\MC900232988[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3326" y="228601"/>
            <a:ext cx="1844675" cy="183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209800" y="3810001"/>
            <a:ext cx="8077200" cy="646331"/>
          </a:xfrm>
          <a:prstGeom prst="rect">
            <a:avLst/>
          </a:prstGeom>
        </p:spPr>
        <p:txBody>
          <a:bodyPr>
            <a:spAutoFit/>
          </a:bodyPr>
          <a:lstStyle/>
          <a:p>
            <a:pPr fontAlgn="base">
              <a:spcBef>
                <a:spcPct val="0"/>
              </a:spcBef>
              <a:spcAft>
                <a:spcPct val="0"/>
              </a:spcAft>
              <a:defRPr/>
            </a:pPr>
            <a:r>
              <a:rPr lang="en-US" i="1" u="sng" dirty="0" smtClean="0">
                <a:solidFill>
                  <a:prstClr val="white"/>
                </a:solidFill>
                <a:latin typeface="Comic Sans MS" pitchFamily="66" charset="0"/>
                <a:cs typeface="Arial" charset="0"/>
              </a:rPr>
              <a:t> </a:t>
            </a:r>
            <a:endParaRPr lang="en-US" i="1" dirty="0">
              <a:solidFill>
                <a:prstClr val="white"/>
              </a:solidFill>
              <a:latin typeface="Comic Sans MS" pitchFamily="66" charset="0"/>
              <a:cs typeface="Arial" charset="0"/>
            </a:endParaRPr>
          </a:p>
          <a:p>
            <a:pPr fontAlgn="base">
              <a:spcBef>
                <a:spcPct val="0"/>
              </a:spcBef>
              <a:spcAft>
                <a:spcPct val="0"/>
              </a:spcAft>
              <a:defRPr/>
            </a:pPr>
            <a:endParaRPr lang="en-US" i="1" dirty="0">
              <a:solidFill>
                <a:prstClr val="white"/>
              </a:solidFill>
              <a:latin typeface="Comic Sans MS" pitchFamily="66" charset="0"/>
              <a:cs typeface="Arial" charset="0"/>
            </a:endParaRPr>
          </a:p>
        </p:txBody>
      </p:sp>
    </p:spTree>
    <p:extLst>
      <p:ext uri="{BB962C8B-B14F-4D97-AF65-F5344CB8AC3E}">
        <p14:creationId xmlns:p14="http://schemas.microsoft.com/office/powerpoint/2010/main" val="2523738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Constructed Response-Rounding</a:t>
            </a:r>
          </a:p>
        </p:txBody>
      </p:sp>
      <p:sp>
        <p:nvSpPr>
          <p:cNvPr id="3" name="Content Placeholder 2"/>
          <p:cNvSpPr>
            <a:spLocks noGrp="1"/>
          </p:cNvSpPr>
          <p:nvPr>
            <p:ph idx="1"/>
          </p:nvPr>
        </p:nvSpPr>
        <p:spPr>
          <a:xfrm>
            <a:off x="711200" y="846138"/>
            <a:ext cx="10972800" cy="4525963"/>
          </a:xfrm>
        </p:spPr>
        <p:txBody>
          <a:bodyPr/>
          <a:lstStyle/>
          <a:p>
            <a:pPr marL="0" indent="0">
              <a:buNone/>
            </a:pPr>
            <a:r>
              <a:rPr lang="en-US" sz="2800" b="1" dirty="0" smtClean="0">
                <a:latin typeface="Calibri" panose="020F0502020204030204" pitchFamily="34" charset="0"/>
              </a:rPr>
              <a:t>Part A</a:t>
            </a:r>
          </a:p>
          <a:p>
            <a:pPr marL="0" indent="0">
              <a:buNone/>
            </a:pPr>
            <a:r>
              <a:rPr lang="en-US" sz="2800" dirty="0" smtClean="0">
                <a:latin typeface="Calibri" panose="020F0502020204030204" pitchFamily="34" charset="0"/>
              </a:rPr>
              <a:t>How can number lines be used as a tool to help round numbers?</a:t>
            </a:r>
          </a:p>
          <a:p>
            <a:pPr marL="0" indent="0">
              <a:buNone/>
            </a:pPr>
            <a:r>
              <a:rPr lang="en-US" sz="2800" b="1" dirty="0" smtClean="0">
                <a:latin typeface="Calibri" panose="020F0502020204030204" pitchFamily="34" charset="0"/>
              </a:rPr>
              <a:t>Part B</a:t>
            </a:r>
          </a:p>
          <a:p>
            <a:pPr marL="0" indent="0">
              <a:buNone/>
            </a:pPr>
            <a:r>
              <a:rPr lang="en-US" sz="2800" dirty="0" smtClean="0">
                <a:latin typeface="Calibri" panose="020F0502020204030204" pitchFamily="34" charset="0"/>
              </a:rPr>
              <a:t>Draw a number line to 100 counting by tens.</a:t>
            </a:r>
          </a:p>
          <a:p>
            <a:pPr marL="0" indent="0">
              <a:buNone/>
            </a:pPr>
            <a:r>
              <a:rPr lang="en-US" sz="2800" b="1" dirty="0" smtClean="0">
                <a:latin typeface="Calibri" panose="020F0502020204030204" pitchFamily="34" charset="0"/>
              </a:rPr>
              <a:t>Part C</a:t>
            </a:r>
          </a:p>
          <a:p>
            <a:pPr marL="0" indent="0">
              <a:buNone/>
            </a:pPr>
            <a:r>
              <a:rPr lang="en-US" sz="2800" dirty="0" smtClean="0">
                <a:latin typeface="Calibri" panose="020F0502020204030204" pitchFamily="34" charset="0"/>
              </a:rPr>
              <a:t>Draw a number line to 1000, counting by hundreds.</a:t>
            </a:r>
          </a:p>
          <a:p>
            <a:pPr marL="0" indent="0">
              <a:buNone/>
            </a:pPr>
            <a:r>
              <a:rPr lang="en-US" sz="2800" b="1" dirty="0" smtClean="0">
                <a:latin typeface="Calibri" panose="020F0502020204030204" pitchFamily="34" charset="0"/>
              </a:rPr>
              <a:t>Part D</a:t>
            </a:r>
            <a:endParaRPr lang="en-US" sz="2800" dirty="0" smtClean="0">
              <a:latin typeface="Calibri" panose="020F0502020204030204" pitchFamily="34" charset="0"/>
            </a:endParaRPr>
          </a:p>
          <a:p>
            <a:pPr marL="0" indent="0">
              <a:buNone/>
            </a:pPr>
            <a:r>
              <a:rPr lang="en-US" sz="2800" dirty="0" smtClean="0">
                <a:latin typeface="Calibri" panose="020F0502020204030204" pitchFamily="34" charset="0"/>
              </a:rPr>
              <a:t>Select 4 two-digit numbers to put on the number line.  Round to the nearest ten.</a:t>
            </a:r>
          </a:p>
          <a:p>
            <a:pPr marL="0" indent="0">
              <a:buNone/>
            </a:pPr>
            <a:r>
              <a:rPr lang="en-US" sz="2800" dirty="0" smtClean="0">
                <a:latin typeface="Calibri" panose="020F0502020204030204" pitchFamily="34" charset="0"/>
              </a:rPr>
              <a:t>Select 4 three-digit numbers to put on the number line. Round to the nearest hundred.</a:t>
            </a:r>
          </a:p>
          <a:p>
            <a:pPr marL="0" indent="0">
              <a:buNone/>
            </a:pPr>
            <a:endParaRPr lang="en-US" dirty="0">
              <a:latin typeface="Calibri" panose="020F0502020204030204" pitchFamily="34" charset="0"/>
            </a:endParaRPr>
          </a:p>
        </p:txBody>
      </p:sp>
      <p:sp>
        <p:nvSpPr>
          <p:cNvPr id="4" name="Date Placeholder 3"/>
          <p:cNvSpPr>
            <a:spLocks noGrp="1"/>
          </p:cNvSpPr>
          <p:nvPr>
            <p:ph type="dt" sz="half" idx="10"/>
          </p:nvPr>
        </p:nvSpPr>
        <p:spPr/>
        <p:txBody>
          <a:body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p>
            <a:fld id="{59DB0BEB-1F09-4F6D-B2DD-DEB8AE7BB8C9}" type="slidenum">
              <a:rPr lang="en-US" altLang="en-US" smtClean="0"/>
              <a:pPr/>
              <a:t>5</a:t>
            </a:fld>
            <a:endParaRPr lang="en-US" altLang="en-US" dirty="0"/>
          </a:p>
        </p:txBody>
      </p:sp>
    </p:spTree>
    <p:extLst>
      <p:ext uri="{BB962C8B-B14F-4D97-AF65-F5344CB8AC3E}">
        <p14:creationId xmlns:p14="http://schemas.microsoft.com/office/powerpoint/2010/main" val="1163774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2209800" y="304800"/>
            <a:ext cx="7772400" cy="609600"/>
          </a:xfrm>
        </p:spPr>
        <p:txBody>
          <a:bodyPr/>
          <a:lstStyle/>
          <a:p>
            <a:pPr eaLnBrk="1" hangingPunct="1"/>
            <a:r>
              <a:rPr altLang="en-US" sz="4000" dirty="0"/>
              <a:t>Math </a:t>
            </a:r>
            <a:r>
              <a:rPr altLang="en-US" sz="4000" dirty="0" smtClean="0"/>
              <a:t>Corner-Rounding</a:t>
            </a:r>
            <a:endParaRPr altLang="en-US" sz="4000" dirty="0"/>
          </a:p>
        </p:txBody>
      </p:sp>
      <p:sp>
        <p:nvSpPr>
          <p:cNvPr id="4099" name="Text Box 151"/>
          <p:cNvSpPr txBox="1">
            <a:spLocks noChangeArrowheads="1"/>
          </p:cNvSpPr>
          <p:nvPr/>
        </p:nvSpPr>
        <p:spPr bwMode="auto">
          <a:xfrm>
            <a:off x="1752600" y="914400"/>
            <a:ext cx="8686800" cy="486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r>
              <a:rPr lang="en-US" sz="2800" dirty="0">
                <a:solidFill>
                  <a:prstClr val="white"/>
                </a:solidFill>
              </a:rPr>
              <a:t>Look at the number below.</a:t>
            </a:r>
            <a:br>
              <a:rPr lang="en-US" sz="2800" dirty="0">
                <a:solidFill>
                  <a:prstClr val="white"/>
                </a:solidFill>
              </a:rPr>
            </a:br>
            <a:r>
              <a:rPr lang="en-US" sz="5400" b="1" dirty="0">
                <a:solidFill>
                  <a:prstClr val="white"/>
                </a:solidFill>
              </a:rPr>
              <a:t>328</a:t>
            </a:r>
          </a:p>
          <a:p>
            <a:pPr marL="342900" indent="-342900" eaLnBrk="1" fontAlgn="base" hangingPunct="1">
              <a:spcBef>
                <a:spcPct val="0"/>
              </a:spcBef>
              <a:spcAft>
                <a:spcPct val="0"/>
              </a:spcAft>
              <a:buFont typeface="Arial" charset="0"/>
              <a:buAutoNum type="arabicPeriod"/>
              <a:defRPr/>
            </a:pPr>
            <a:r>
              <a:rPr lang="en-US" sz="2800" dirty="0">
                <a:solidFill>
                  <a:prstClr val="white"/>
                </a:solidFill>
              </a:rPr>
              <a:t>What hundred is this number closest to?  Create a number line to prove your answer.  </a:t>
            </a:r>
          </a:p>
          <a:p>
            <a:pPr marL="342900" indent="-342900" eaLnBrk="1" fontAlgn="base" hangingPunct="1">
              <a:spcBef>
                <a:spcPct val="0"/>
              </a:spcBef>
              <a:spcAft>
                <a:spcPct val="0"/>
              </a:spcAft>
              <a:buFont typeface="Arial" charset="0"/>
              <a:buAutoNum type="arabicPeriod"/>
              <a:defRPr/>
            </a:pPr>
            <a:r>
              <a:rPr lang="en-US" sz="2800" dirty="0">
                <a:solidFill>
                  <a:prstClr val="white"/>
                </a:solidFill>
              </a:rPr>
              <a:t>Round the numbers 486, 220, and 753 to the nearest hundred.</a:t>
            </a:r>
          </a:p>
          <a:p>
            <a:pPr marL="342900" indent="-342900" eaLnBrk="1" fontAlgn="base" hangingPunct="1">
              <a:spcBef>
                <a:spcPct val="0"/>
              </a:spcBef>
              <a:spcAft>
                <a:spcPct val="0"/>
              </a:spcAft>
              <a:buFont typeface="Arial" charset="0"/>
              <a:buAutoNum type="arabicPeriod"/>
              <a:defRPr/>
            </a:pPr>
            <a:r>
              <a:rPr lang="en-US" sz="2800" dirty="0" smtClean="0">
                <a:solidFill>
                  <a:prstClr val="white"/>
                </a:solidFill>
              </a:rPr>
              <a:t>Use the chart to represent these numbers in multiple ways.     </a:t>
            </a:r>
          </a:p>
          <a:p>
            <a:pPr marL="342900" indent="-342900" eaLnBrk="1" fontAlgn="base" hangingPunct="1">
              <a:spcBef>
                <a:spcPct val="0"/>
              </a:spcBef>
              <a:spcAft>
                <a:spcPct val="0"/>
              </a:spcAft>
              <a:buFont typeface="Arial" charset="0"/>
              <a:buAutoNum type="arabicPeriod"/>
              <a:defRPr/>
            </a:pPr>
            <a:endParaRPr lang="en-US" sz="2000" dirty="0">
              <a:solidFill>
                <a:prstClr val="white"/>
              </a:solidFill>
            </a:endParaRPr>
          </a:p>
          <a:p>
            <a:pPr algn="ctr" eaLnBrk="1" fontAlgn="base" hangingPunct="1">
              <a:spcBef>
                <a:spcPct val="0"/>
              </a:spcBef>
              <a:spcAft>
                <a:spcPct val="0"/>
              </a:spcAft>
              <a:defRPr/>
            </a:pPr>
            <a:r>
              <a:rPr lang="en-US" sz="2000" i="1" u="sng" dirty="0" smtClean="0">
                <a:solidFill>
                  <a:prstClr val="white"/>
                </a:solidFill>
                <a:latin typeface="Comic Sans MS" pitchFamily="66" charset="0"/>
              </a:rPr>
              <a:t> </a:t>
            </a:r>
            <a:endParaRPr lang="en-US" i="1" dirty="0">
              <a:solidFill>
                <a:prstClr val="white"/>
              </a:solidFill>
              <a:latin typeface="Comic Sans MS" pitchFamily="66" charset="0"/>
            </a:endParaRPr>
          </a:p>
          <a:p>
            <a:pPr eaLnBrk="1" fontAlgn="base" hangingPunct="1">
              <a:spcBef>
                <a:spcPct val="0"/>
              </a:spcBef>
              <a:spcAft>
                <a:spcPct val="0"/>
              </a:spcAft>
              <a:defRPr/>
            </a:pPr>
            <a:endParaRPr lang="en-US" sz="2000" dirty="0">
              <a:solidFill>
                <a:prstClr val="white"/>
              </a:solidFill>
            </a:endParaRPr>
          </a:p>
        </p:txBody>
      </p:sp>
      <p:pic>
        <p:nvPicPr>
          <p:cNvPr id="2" name="Picture 1"/>
          <p:cNvPicPr>
            <a:picLocks noChangeAspect="1"/>
          </p:cNvPicPr>
          <p:nvPr/>
        </p:nvPicPr>
        <p:blipFill>
          <a:blip r:embed="rId2"/>
          <a:stretch>
            <a:fillRect/>
          </a:stretch>
        </p:blipFill>
        <p:spPr>
          <a:xfrm>
            <a:off x="4636618" y="4405498"/>
            <a:ext cx="6340390" cy="1981372"/>
          </a:xfrm>
          <a:prstGeom prst="rect">
            <a:avLst/>
          </a:prstGeom>
        </p:spPr>
      </p:pic>
    </p:spTree>
    <p:extLst>
      <p:ext uri="{BB962C8B-B14F-4D97-AF65-F5344CB8AC3E}">
        <p14:creationId xmlns:p14="http://schemas.microsoft.com/office/powerpoint/2010/main" val="34561126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Constructed Response-Rounding</a:t>
            </a:r>
            <a:endParaRPr lang="en-US" dirty="0"/>
          </a:p>
        </p:txBody>
      </p:sp>
      <p:sp>
        <p:nvSpPr>
          <p:cNvPr id="3" name="Content Placeholder 2"/>
          <p:cNvSpPr>
            <a:spLocks noGrp="1"/>
          </p:cNvSpPr>
          <p:nvPr>
            <p:ph idx="1"/>
          </p:nvPr>
        </p:nvSpPr>
        <p:spPr>
          <a:xfrm>
            <a:off x="324465" y="1257301"/>
            <a:ext cx="11257935" cy="4525963"/>
          </a:xfrm>
        </p:spPr>
        <p:txBody>
          <a:bodyPr/>
          <a:lstStyle/>
          <a:p>
            <a:pPr marL="0" indent="0">
              <a:buNone/>
            </a:pPr>
            <a:r>
              <a:rPr lang="en-US" sz="2400" b="1" i="0" dirty="0" smtClean="0">
                <a:solidFill>
                  <a:schemeClr val="bg1"/>
                </a:solidFill>
                <a:effectLst/>
                <a:latin typeface="+mn-lt"/>
              </a:rPr>
              <a:t>           </a:t>
            </a:r>
            <a:r>
              <a:rPr lang="en-US" sz="2800" i="0" dirty="0" smtClean="0">
                <a:solidFill>
                  <a:schemeClr val="bg1"/>
                </a:solidFill>
                <a:effectLst/>
                <a:latin typeface="+mn-lt"/>
              </a:rPr>
              <a:t>A large park has 58 trees and 245 flowers.</a:t>
            </a:r>
            <a:r>
              <a:rPr lang="en-US" sz="2400" b="1" dirty="0" smtClean="0">
                <a:solidFill>
                  <a:schemeClr val="bg1"/>
                </a:solidFill>
                <a:latin typeface="+mn-lt"/>
              </a:rPr>
              <a:t/>
            </a:r>
            <a:br>
              <a:rPr lang="en-US" sz="2400" b="1" dirty="0" smtClean="0">
                <a:solidFill>
                  <a:schemeClr val="bg1"/>
                </a:solidFill>
                <a:latin typeface="+mn-lt"/>
              </a:rPr>
            </a:br>
            <a:r>
              <a:rPr lang="en-US" sz="2400" b="1" u="sng" dirty="0" smtClean="0">
                <a:solidFill>
                  <a:schemeClr val="bg1"/>
                </a:solidFill>
                <a:latin typeface="+mn-lt"/>
              </a:rPr>
              <a:t>Part A</a:t>
            </a:r>
            <a:r>
              <a:rPr lang="en-US" sz="2800" dirty="0" smtClean="0">
                <a:solidFill>
                  <a:schemeClr val="bg1"/>
                </a:solidFill>
                <a:latin typeface="+mn-lt"/>
              </a:rPr>
              <a:t/>
            </a:r>
            <a:br>
              <a:rPr lang="en-US" sz="2800" dirty="0" smtClean="0">
                <a:solidFill>
                  <a:schemeClr val="bg1"/>
                </a:solidFill>
                <a:latin typeface="+mn-lt"/>
              </a:rPr>
            </a:br>
            <a:r>
              <a:rPr lang="en-US" sz="2800" i="0" dirty="0" smtClean="0">
                <a:solidFill>
                  <a:schemeClr val="bg1"/>
                </a:solidFill>
                <a:effectLst/>
                <a:latin typeface="+mn-lt"/>
              </a:rPr>
              <a:t>Round the number of trees to the nearest 10.  Show your thinking.</a:t>
            </a:r>
            <a:r>
              <a:rPr lang="en-US" sz="2800" dirty="0" smtClean="0">
                <a:solidFill>
                  <a:schemeClr val="bg1"/>
                </a:solidFill>
                <a:latin typeface="+mn-lt"/>
              </a:rPr>
              <a:t/>
            </a:r>
            <a:br>
              <a:rPr lang="en-US" sz="2800" dirty="0" smtClean="0">
                <a:solidFill>
                  <a:schemeClr val="bg1"/>
                </a:solidFill>
                <a:latin typeface="+mn-lt"/>
              </a:rPr>
            </a:br>
            <a:r>
              <a:rPr lang="en-US" sz="2800" u="sng" dirty="0" smtClean="0">
                <a:solidFill>
                  <a:schemeClr val="bg1"/>
                </a:solidFill>
                <a:latin typeface="+mn-lt"/>
              </a:rPr>
              <a:t>Part B</a:t>
            </a:r>
            <a:r>
              <a:rPr lang="en-US" sz="2800" dirty="0" smtClean="0">
                <a:solidFill>
                  <a:schemeClr val="bg1"/>
                </a:solidFill>
                <a:latin typeface="+mn-lt"/>
              </a:rPr>
              <a:t/>
            </a:r>
            <a:br>
              <a:rPr lang="en-US" sz="2800" dirty="0" smtClean="0">
                <a:solidFill>
                  <a:schemeClr val="bg1"/>
                </a:solidFill>
                <a:latin typeface="+mn-lt"/>
              </a:rPr>
            </a:br>
            <a:r>
              <a:rPr lang="en-US" sz="2800" i="0" dirty="0" smtClean="0">
                <a:solidFill>
                  <a:schemeClr val="bg1"/>
                </a:solidFill>
                <a:effectLst/>
                <a:latin typeface="+mn-lt"/>
              </a:rPr>
              <a:t>Round the number of flowers to the nearest 100.  Show your thinking.</a:t>
            </a:r>
          </a:p>
          <a:p>
            <a:pPr marL="0" indent="0">
              <a:buNone/>
            </a:pPr>
            <a:r>
              <a:rPr lang="en-US" sz="2800" u="sng" dirty="0" smtClean="0">
                <a:solidFill>
                  <a:schemeClr val="bg1"/>
                </a:solidFill>
                <a:latin typeface="+mn-lt"/>
              </a:rPr>
              <a:t>Part C</a:t>
            </a:r>
            <a:endParaRPr lang="en-US" sz="2800" u="sng" dirty="0">
              <a:solidFill>
                <a:schemeClr val="bg1"/>
              </a:solidFill>
              <a:latin typeface="+mn-lt"/>
            </a:endParaRPr>
          </a:p>
          <a:p>
            <a:pPr marL="0" indent="0">
              <a:buNone/>
            </a:pPr>
            <a:r>
              <a:rPr lang="en-US" sz="2800" dirty="0" smtClean="0">
                <a:solidFill>
                  <a:prstClr val="white"/>
                </a:solidFill>
                <a:latin typeface="Calibri"/>
              </a:rPr>
              <a:t>What </a:t>
            </a:r>
            <a:r>
              <a:rPr lang="en-US" sz="2800" dirty="0">
                <a:solidFill>
                  <a:prstClr val="white"/>
                </a:solidFill>
                <a:latin typeface="Calibri"/>
              </a:rPr>
              <a:t>is the total number of trees and flowers in the park? Show your work.</a:t>
            </a:r>
            <a:r>
              <a:rPr lang="en-US" sz="2800" dirty="0" smtClean="0">
                <a:solidFill>
                  <a:schemeClr val="bg1"/>
                </a:solidFill>
                <a:latin typeface="+mn-lt"/>
              </a:rPr>
              <a:t/>
            </a:r>
            <a:br>
              <a:rPr lang="en-US" sz="2800" dirty="0" smtClean="0">
                <a:solidFill>
                  <a:schemeClr val="bg1"/>
                </a:solidFill>
                <a:latin typeface="+mn-lt"/>
              </a:rPr>
            </a:br>
            <a:r>
              <a:rPr lang="en-US" sz="2800" u="sng" dirty="0" smtClean="0">
                <a:solidFill>
                  <a:schemeClr val="bg1"/>
                </a:solidFill>
                <a:latin typeface="+mn-lt"/>
              </a:rPr>
              <a:t>Part D</a:t>
            </a:r>
            <a:r>
              <a:rPr lang="en-US" sz="2800" dirty="0" smtClean="0">
                <a:solidFill>
                  <a:schemeClr val="bg1"/>
                </a:solidFill>
                <a:latin typeface="+mn-lt"/>
              </a:rPr>
              <a:t/>
            </a:r>
            <a:br>
              <a:rPr lang="en-US" sz="2800" dirty="0" smtClean="0">
                <a:solidFill>
                  <a:schemeClr val="bg1"/>
                </a:solidFill>
                <a:latin typeface="+mn-lt"/>
              </a:rPr>
            </a:br>
            <a:r>
              <a:rPr lang="en-US" sz="2800" i="0" dirty="0" smtClean="0">
                <a:solidFill>
                  <a:schemeClr val="bg1"/>
                </a:solidFill>
                <a:effectLst/>
                <a:latin typeface="+mn-lt"/>
              </a:rPr>
              <a:t>The park also has benches. The number of benches rounded to the nearest 10 is 30. How many benches could possibly be in the park?</a:t>
            </a:r>
            <a:endParaRPr lang="en-US" sz="2800" dirty="0">
              <a:solidFill>
                <a:schemeClr val="bg1"/>
              </a:solidFill>
              <a:latin typeface="+mn-lt"/>
            </a:endParaRPr>
          </a:p>
        </p:txBody>
      </p:sp>
      <p:sp>
        <p:nvSpPr>
          <p:cNvPr id="4" name="Date Placeholder 3"/>
          <p:cNvSpPr>
            <a:spLocks noGrp="1"/>
          </p:cNvSpPr>
          <p:nvPr>
            <p:ph type="dt" sz="half"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00F87B-CB5A-4A9C-B9DF-FF7C3FF750BB}" type="slidenum">
              <a:rPr kumimoji="0" lang="en-US" altLang="en-US" sz="1200" b="1" i="0" u="none" strike="noStrike" kern="1200" cap="none" spc="0" normalizeH="0" baseline="0" noProof="0" smtClean="0">
                <a:ln>
                  <a:noFill/>
                </a:ln>
                <a:solidFill>
                  <a:srgbClr val="FFFF00"/>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en-US" sz="1200" b="1" i="0" u="none" strike="noStrike" kern="1200" cap="none" spc="0" normalizeH="0" baseline="0" noProof="0">
              <a:ln>
                <a:noFill/>
              </a:ln>
              <a:solidFill>
                <a:srgbClr val="FFFF00"/>
              </a:solidFill>
              <a:effectLst/>
              <a:uLnTx/>
              <a:uFillTx/>
              <a:latin typeface="Calibri" panose="020F0502020204030204" pitchFamily="34" charset="0"/>
              <a:ea typeface="+mn-ea"/>
              <a:cs typeface="+mn-cs"/>
            </a:endParaRPr>
          </a:p>
        </p:txBody>
      </p:sp>
      <p:pic>
        <p:nvPicPr>
          <p:cNvPr id="7" name="Picture 6"/>
          <p:cNvPicPr>
            <a:picLocks noChangeAspect="1"/>
          </p:cNvPicPr>
          <p:nvPr/>
        </p:nvPicPr>
        <p:blipFill>
          <a:blip r:embed="rId2"/>
          <a:stretch>
            <a:fillRect/>
          </a:stretch>
        </p:blipFill>
        <p:spPr>
          <a:xfrm>
            <a:off x="10012776" y="1257302"/>
            <a:ext cx="1829593" cy="1484020"/>
          </a:xfrm>
          <a:prstGeom prst="rect">
            <a:avLst/>
          </a:prstGeom>
        </p:spPr>
      </p:pic>
    </p:spTree>
    <p:extLst>
      <p:ext uri="{BB962C8B-B14F-4D97-AF65-F5344CB8AC3E}">
        <p14:creationId xmlns:p14="http://schemas.microsoft.com/office/powerpoint/2010/main" val="1275821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ctrTitle"/>
          </p:nvPr>
        </p:nvSpPr>
        <p:spPr>
          <a:xfrm>
            <a:off x="2209800" y="304800"/>
            <a:ext cx="7772400" cy="609600"/>
          </a:xfrm>
        </p:spPr>
        <p:txBody>
          <a:bodyPr/>
          <a:lstStyle/>
          <a:p>
            <a:pPr eaLnBrk="1" hangingPunct="1"/>
            <a:r>
              <a:rPr altLang="en-US" sz="4000" dirty="0"/>
              <a:t>Math </a:t>
            </a:r>
            <a:r>
              <a:rPr altLang="en-US" sz="4000" dirty="0" smtClean="0"/>
              <a:t>Corner-Rounding</a:t>
            </a:r>
            <a:endParaRPr altLang="en-US" sz="4000" dirty="0"/>
          </a:p>
        </p:txBody>
      </p:sp>
      <p:sp>
        <p:nvSpPr>
          <p:cNvPr id="4099" name="Text Box 151"/>
          <p:cNvSpPr txBox="1">
            <a:spLocks noChangeArrowheads="1"/>
          </p:cNvSpPr>
          <p:nvPr/>
        </p:nvSpPr>
        <p:spPr bwMode="auto">
          <a:xfrm>
            <a:off x="412955" y="914401"/>
            <a:ext cx="11002297"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r>
              <a:rPr lang="en-US" sz="2800" dirty="0">
                <a:solidFill>
                  <a:prstClr val="white"/>
                </a:solidFill>
              </a:rPr>
              <a:t>Look at the number below.</a:t>
            </a:r>
            <a:br>
              <a:rPr lang="en-US" sz="2800" dirty="0">
                <a:solidFill>
                  <a:prstClr val="white"/>
                </a:solidFill>
              </a:rPr>
            </a:br>
            <a:r>
              <a:rPr lang="en-US" sz="5400" b="1" dirty="0">
                <a:solidFill>
                  <a:prstClr val="white"/>
                </a:solidFill>
              </a:rPr>
              <a:t>461</a:t>
            </a:r>
          </a:p>
          <a:p>
            <a:pPr marL="342900" indent="-342900" eaLnBrk="1" fontAlgn="base" hangingPunct="1">
              <a:spcBef>
                <a:spcPct val="0"/>
              </a:spcBef>
              <a:spcAft>
                <a:spcPct val="0"/>
              </a:spcAft>
              <a:buFont typeface="Arial" charset="0"/>
              <a:buAutoNum type="arabicPeriod"/>
              <a:defRPr/>
            </a:pPr>
            <a:r>
              <a:rPr lang="en-US" sz="2800" dirty="0">
                <a:solidFill>
                  <a:prstClr val="white"/>
                </a:solidFill>
              </a:rPr>
              <a:t>What hundred is this number closest to?  Create a number line to prove your answer.  </a:t>
            </a:r>
          </a:p>
          <a:p>
            <a:pPr marL="342900" indent="-342900" eaLnBrk="1" fontAlgn="base" hangingPunct="1">
              <a:spcBef>
                <a:spcPct val="0"/>
              </a:spcBef>
              <a:spcAft>
                <a:spcPct val="0"/>
              </a:spcAft>
              <a:buFont typeface="Arial" charset="0"/>
              <a:buAutoNum type="arabicPeriod"/>
              <a:defRPr/>
            </a:pPr>
            <a:r>
              <a:rPr lang="en-US" sz="2800" dirty="0">
                <a:solidFill>
                  <a:prstClr val="white"/>
                </a:solidFill>
              </a:rPr>
              <a:t>Round the numbers 236, 370, and 453 to the nearest hundred.</a:t>
            </a:r>
          </a:p>
          <a:p>
            <a:pPr marL="342900" indent="-342900" eaLnBrk="1" fontAlgn="base" hangingPunct="1">
              <a:spcBef>
                <a:spcPct val="0"/>
              </a:spcBef>
              <a:spcAft>
                <a:spcPct val="0"/>
              </a:spcAft>
              <a:buFont typeface="Arial" charset="0"/>
              <a:buAutoNum type="arabicPeriod"/>
              <a:defRPr/>
            </a:pPr>
            <a:r>
              <a:rPr lang="en-US" sz="2800" dirty="0" smtClean="0">
                <a:solidFill>
                  <a:prstClr val="white"/>
                </a:solidFill>
              </a:rPr>
              <a:t>Use the chart below to represent these numbers in multiple ways</a:t>
            </a:r>
            <a:r>
              <a:rPr lang="en-US" sz="2800" dirty="0" smtClean="0">
                <a:solidFill>
                  <a:prstClr val="white"/>
                </a:solidFill>
              </a:rPr>
              <a:t>?</a:t>
            </a:r>
            <a:endParaRPr lang="en-US" sz="2800" dirty="0">
              <a:solidFill>
                <a:prstClr val="white"/>
              </a:solidFill>
            </a:endParaRPr>
          </a:p>
          <a:p>
            <a:pPr algn="ctr" fontAlgn="base">
              <a:spcBef>
                <a:spcPct val="0"/>
              </a:spcBef>
              <a:spcAft>
                <a:spcPct val="0"/>
              </a:spcAft>
              <a:defRPr/>
            </a:pPr>
            <a:r>
              <a:rPr lang="en-US" i="1" u="sng" dirty="0" smtClean="0">
                <a:solidFill>
                  <a:prstClr val="white"/>
                </a:solidFill>
                <a:latin typeface="Comic Sans MS" pitchFamily="66" charset="0"/>
              </a:rPr>
              <a:t> </a:t>
            </a:r>
            <a:endParaRPr lang="en-US" sz="2000" dirty="0">
              <a:solidFill>
                <a:prstClr val="white"/>
              </a:solidFill>
            </a:endParaRPr>
          </a:p>
        </p:txBody>
      </p:sp>
      <p:pic>
        <p:nvPicPr>
          <p:cNvPr id="2" name="Picture 1"/>
          <p:cNvPicPr>
            <a:picLocks noChangeAspect="1"/>
          </p:cNvPicPr>
          <p:nvPr/>
        </p:nvPicPr>
        <p:blipFill>
          <a:blip r:embed="rId2"/>
          <a:stretch>
            <a:fillRect/>
          </a:stretch>
        </p:blipFill>
        <p:spPr>
          <a:xfrm>
            <a:off x="3051875" y="4532586"/>
            <a:ext cx="6340390" cy="1981372"/>
          </a:xfrm>
          <a:prstGeom prst="rect">
            <a:avLst/>
          </a:prstGeom>
        </p:spPr>
      </p:pic>
    </p:spTree>
    <p:extLst>
      <p:ext uri="{BB962C8B-B14F-4D97-AF65-F5344CB8AC3E}">
        <p14:creationId xmlns:p14="http://schemas.microsoft.com/office/powerpoint/2010/main" val="1308708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Constructed Response-Rounding</a:t>
            </a:r>
          </a:p>
        </p:txBody>
      </p:sp>
      <p:sp>
        <p:nvSpPr>
          <p:cNvPr id="3" name="Content Placeholder 2"/>
          <p:cNvSpPr>
            <a:spLocks noGrp="1"/>
          </p:cNvSpPr>
          <p:nvPr>
            <p:ph idx="1"/>
          </p:nvPr>
        </p:nvSpPr>
        <p:spPr>
          <a:xfrm>
            <a:off x="609600" y="1417638"/>
            <a:ext cx="10972800" cy="4525963"/>
          </a:xfrm>
        </p:spPr>
        <p:txBody>
          <a:bodyPr/>
          <a:lstStyle/>
          <a:p>
            <a:pPr marL="0" indent="0">
              <a:buNone/>
            </a:pPr>
            <a:r>
              <a:rPr lang="en-US" sz="2800" dirty="0" smtClean="0">
                <a:latin typeface="+mn-lt"/>
                <a:ea typeface="BatangChe" panose="02030609000101010101" pitchFamily="49" charset="-127"/>
              </a:rPr>
              <a:t>A Boy Scout Troop collected pairs of socks for the homeless.  </a:t>
            </a:r>
          </a:p>
          <a:p>
            <a:pPr marL="0" indent="0">
              <a:buNone/>
            </a:pPr>
            <a:r>
              <a:rPr lang="en-US" sz="2800" b="1" dirty="0" smtClean="0">
                <a:latin typeface="+mn-lt"/>
                <a:ea typeface="BatangChe" panose="02030609000101010101" pitchFamily="49" charset="-127"/>
              </a:rPr>
              <a:t>Part A</a:t>
            </a:r>
          </a:p>
          <a:p>
            <a:pPr marL="0" indent="0">
              <a:buNone/>
            </a:pPr>
            <a:r>
              <a:rPr lang="en-US" sz="2800" dirty="0" smtClean="0">
                <a:latin typeface="+mn-lt"/>
                <a:ea typeface="BatangChe" panose="02030609000101010101" pitchFamily="49" charset="-127"/>
              </a:rPr>
              <a:t>If they collected 92 socks on Monday, about how many did they </a:t>
            </a:r>
            <a:r>
              <a:rPr lang="en-US" sz="2800" dirty="0" smtClean="0">
                <a:latin typeface="+mn-lt"/>
                <a:ea typeface="BatangChe" panose="02030609000101010101" pitchFamily="49" charset="-127"/>
              </a:rPr>
              <a:t>collect? (Round </a:t>
            </a:r>
            <a:r>
              <a:rPr lang="en-US" sz="2800" dirty="0" smtClean="0">
                <a:latin typeface="+mn-lt"/>
                <a:ea typeface="BatangChe" panose="02030609000101010101" pitchFamily="49" charset="-127"/>
              </a:rPr>
              <a:t>to the nearest </a:t>
            </a:r>
            <a:r>
              <a:rPr lang="en-US" sz="2800" dirty="0" smtClean="0">
                <a:latin typeface="+mn-lt"/>
                <a:ea typeface="BatangChe" panose="02030609000101010101" pitchFamily="49" charset="-127"/>
              </a:rPr>
              <a:t>ten.)</a:t>
            </a:r>
            <a:endParaRPr lang="en-US" sz="2800" dirty="0" smtClean="0">
              <a:latin typeface="+mn-lt"/>
              <a:ea typeface="BatangChe" panose="02030609000101010101" pitchFamily="49" charset="-127"/>
            </a:endParaRPr>
          </a:p>
          <a:p>
            <a:pPr marL="0" indent="0">
              <a:buNone/>
            </a:pPr>
            <a:r>
              <a:rPr lang="en-US" sz="2800" b="1" dirty="0" smtClean="0">
                <a:latin typeface="+mn-lt"/>
                <a:ea typeface="BatangChe" panose="02030609000101010101" pitchFamily="49" charset="-127"/>
              </a:rPr>
              <a:t>Part B</a:t>
            </a:r>
          </a:p>
          <a:p>
            <a:pPr marL="0" indent="0">
              <a:buNone/>
            </a:pPr>
            <a:r>
              <a:rPr lang="en-US" sz="2800" dirty="0" smtClean="0">
                <a:latin typeface="+mn-lt"/>
                <a:ea typeface="BatangChe" panose="02030609000101010101" pitchFamily="49" charset="-127"/>
              </a:rPr>
              <a:t>They collected 110 more on Tuesday.  What is their new total? About how many did they </a:t>
            </a:r>
            <a:r>
              <a:rPr lang="en-US" sz="2800" dirty="0" smtClean="0">
                <a:latin typeface="+mn-lt"/>
                <a:ea typeface="BatangChe" panose="02030609000101010101" pitchFamily="49" charset="-127"/>
              </a:rPr>
              <a:t>collect? (Round </a:t>
            </a:r>
            <a:r>
              <a:rPr lang="en-US" sz="2800" dirty="0" smtClean="0">
                <a:latin typeface="+mn-lt"/>
                <a:ea typeface="BatangChe" panose="02030609000101010101" pitchFamily="49" charset="-127"/>
              </a:rPr>
              <a:t>to the nearest </a:t>
            </a:r>
            <a:r>
              <a:rPr lang="en-US" sz="2800" dirty="0" smtClean="0">
                <a:latin typeface="+mn-lt"/>
                <a:ea typeface="BatangChe" panose="02030609000101010101" pitchFamily="49" charset="-127"/>
              </a:rPr>
              <a:t>hundred.)</a:t>
            </a:r>
            <a:endParaRPr lang="en-US" sz="2800" dirty="0" smtClean="0">
              <a:latin typeface="+mn-lt"/>
              <a:ea typeface="BatangChe" panose="02030609000101010101" pitchFamily="49" charset="-127"/>
            </a:endParaRPr>
          </a:p>
          <a:p>
            <a:pPr marL="0" indent="0">
              <a:buNone/>
            </a:pPr>
            <a:r>
              <a:rPr lang="en-US" sz="2800" b="1" dirty="0" smtClean="0">
                <a:latin typeface="+mn-lt"/>
                <a:ea typeface="BatangChe" panose="02030609000101010101" pitchFamily="49" charset="-127"/>
              </a:rPr>
              <a:t>Part C</a:t>
            </a:r>
          </a:p>
          <a:p>
            <a:pPr marL="0" indent="0">
              <a:buNone/>
            </a:pPr>
            <a:r>
              <a:rPr lang="en-US" sz="2800" dirty="0" smtClean="0">
                <a:latin typeface="+mn-lt"/>
                <a:ea typeface="BatangChe" panose="02030609000101010101" pitchFamily="49" charset="-127"/>
              </a:rPr>
              <a:t>These are the Scout’s totals for the next 3 days:  265, 330, 698.                    Round each number to the nearest ten and nearest hundred.</a:t>
            </a:r>
            <a:endParaRPr lang="en-US" sz="2800" dirty="0">
              <a:latin typeface="+mn-lt"/>
              <a:ea typeface="BatangChe" panose="02030609000101010101" pitchFamily="49" charset="-127"/>
            </a:endParaRPr>
          </a:p>
        </p:txBody>
      </p:sp>
      <p:sp>
        <p:nvSpPr>
          <p:cNvPr id="4" name="Date Placeholder 3"/>
          <p:cNvSpPr>
            <a:spLocks noGrp="1"/>
          </p:cNvSpPr>
          <p:nvPr>
            <p:ph type="dt" sz="half" idx="10"/>
          </p:nvPr>
        </p:nvSpPr>
        <p:spPr/>
        <p:txBody>
          <a:bodyPr/>
          <a:lstStyle/>
          <a:p>
            <a:pPr>
              <a:defRPr/>
            </a:pPr>
            <a:endParaRPr lang="en-US">
              <a:solidFill>
                <a:prstClr val="white"/>
              </a:solidFill>
            </a:endParaRPr>
          </a:p>
        </p:txBody>
      </p:sp>
      <p:sp>
        <p:nvSpPr>
          <p:cNvPr id="5" name="Footer Placeholder 4"/>
          <p:cNvSpPr>
            <a:spLocks noGrp="1"/>
          </p:cNvSpPr>
          <p:nvPr>
            <p:ph type="ftr" sz="quarter" idx="11"/>
          </p:nvPr>
        </p:nvSpPr>
        <p:spPr/>
        <p:txBody>
          <a:bodyPr/>
          <a:lstStyle/>
          <a:p>
            <a:pPr>
              <a:defRPr/>
            </a:pPr>
            <a:endParaRPr lang="en-US">
              <a:solidFill>
                <a:prstClr val="white"/>
              </a:solidFill>
            </a:endParaRPr>
          </a:p>
        </p:txBody>
      </p:sp>
      <p:sp>
        <p:nvSpPr>
          <p:cNvPr id="6" name="Slide Number Placeholder 5"/>
          <p:cNvSpPr>
            <a:spLocks noGrp="1"/>
          </p:cNvSpPr>
          <p:nvPr>
            <p:ph type="sldNum" sz="quarter" idx="12"/>
          </p:nvPr>
        </p:nvSpPr>
        <p:spPr/>
        <p:txBody>
          <a:bodyPr/>
          <a:lstStyle/>
          <a:p>
            <a:fld id="{59DB0BEB-1F09-4F6D-B2DD-DEB8AE7BB8C9}" type="slidenum">
              <a:rPr lang="en-US" altLang="en-US" smtClean="0"/>
              <a:pPr/>
              <a:t>9</a:t>
            </a:fld>
            <a:endParaRPr lang="en-US" altLang="en-US"/>
          </a:p>
        </p:txBody>
      </p:sp>
      <p:pic>
        <p:nvPicPr>
          <p:cNvPr id="7" name="Picture 6"/>
          <p:cNvPicPr>
            <a:picLocks noChangeAspect="1"/>
          </p:cNvPicPr>
          <p:nvPr/>
        </p:nvPicPr>
        <p:blipFill>
          <a:blip r:embed="rId2"/>
          <a:stretch>
            <a:fillRect/>
          </a:stretch>
        </p:blipFill>
        <p:spPr>
          <a:xfrm rot="20569423">
            <a:off x="10128695" y="1106933"/>
            <a:ext cx="1291771" cy="1291771"/>
          </a:xfrm>
          <a:prstGeom prst="rect">
            <a:avLst/>
          </a:prstGeom>
        </p:spPr>
      </p:pic>
    </p:spTree>
    <p:extLst>
      <p:ext uri="{BB962C8B-B14F-4D97-AF65-F5344CB8AC3E}">
        <p14:creationId xmlns:p14="http://schemas.microsoft.com/office/powerpoint/2010/main" val="1470425878"/>
      </p:ext>
    </p:extLst>
  </p:cSld>
  <p:clrMapOvr>
    <a:masterClrMapping/>
  </p:clrMapOvr>
</p:sld>
</file>

<file path=ppt/theme/theme1.xml><?xml version="1.0" encoding="utf-8"?>
<a:theme xmlns:a="http://schemas.openxmlformats.org/drawingml/2006/main" name="Ppt000000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pt000000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Ppt000000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TotalTime>
  <Words>1620</Words>
  <Application>Microsoft Office PowerPoint</Application>
  <PresentationFormat>Widescreen</PresentationFormat>
  <Paragraphs>259</Paragraphs>
  <Slides>32</Slides>
  <Notes>1</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32</vt:i4>
      </vt:variant>
    </vt:vector>
  </HeadingPairs>
  <TitlesOfParts>
    <vt:vector size="46" baseType="lpstr">
      <vt:lpstr>BatangChe</vt:lpstr>
      <vt:lpstr>Arial</vt:lpstr>
      <vt:lpstr>Arial Narrow</vt:lpstr>
      <vt:lpstr>Arial Rounded MT Bold</vt:lpstr>
      <vt:lpstr>Bodoni MT Condensed</vt:lpstr>
      <vt:lpstr>Brush Script MT</vt:lpstr>
      <vt:lpstr>Calibri</vt:lpstr>
      <vt:lpstr>Comic Sans MS</vt:lpstr>
      <vt:lpstr>Lucida Calligraphy</vt:lpstr>
      <vt:lpstr>Times New Roman</vt:lpstr>
      <vt:lpstr>Verdana</vt:lpstr>
      <vt:lpstr>Ppt0000000</vt:lpstr>
      <vt:lpstr>1_Ppt0000000</vt:lpstr>
      <vt:lpstr>2_Ppt0000000</vt:lpstr>
      <vt:lpstr>March Madness Week 1 Math Corners and Constructed Response</vt:lpstr>
      <vt:lpstr>Math Corner-Rounding</vt:lpstr>
      <vt:lpstr>Constructed Response Rounding</vt:lpstr>
      <vt:lpstr>Math Corner-Rounding</vt:lpstr>
      <vt:lpstr>Constructed Response-Rounding</vt:lpstr>
      <vt:lpstr>Math Corner-Rounding</vt:lpstr>
      <vt:lpstr>Constructed Response-Rounding</vt:lpstr>
      <vt:lpstr>Math Corner-Rounding</vt:lpstr>
      <vt:lpstr>Constructed Response-Rounding</vt:lpstr>
      <vt:lpstr>Math Corner-Rounding</vt:lpstr>
      <vt:lpstr>Constructed Response-Rounding</vt:lpstr>
      <vt:lpstr>Multiplication</vt:lpstr>
      <vt:lpstr>Math Corner-Multiplication</vt:lpstr>
      <vt:lpstr>Constructed Response-Multiplication</vt:lpstr>
      <vt:lpstr>Math Corner-Multiplication</vt:lpstr>
      <vt:lpstr>Constructed Response-Multiplication</vt:lpstr>
      <vt:lpstr>Math Corner-Multiplication</vt:lpstr>
      <vt:lpstr>Constructed Response Multiplication</vt:lpstr>
      <vt:lpstr>Math Corner-Multiplication</vt:lpstr>
      <vt:lpstr>Constructed Response-Multiplication</vt:lpstr>
      <vt:lpstr>Math Corner-Multiplication</vt:lpstr>
      <vt:lpstr>Constructed Response- Multiplication</vt:lpstr>
      <vt:lpstr>Time</vt:lpstr>
      <vt:lpstr>Math Corner-Time</vt:lpstr>
      <vt:lpstr>Constructed Response-Time</vt:lpstr>
      <vt:lpstr>Math Corner-Time</vt:lpstr>
      <vt:lpstr>Time-Constructed Response</vt:lpstr>
      <vt:lpstr>Math Corner-Time</vt:lpstr>
      <vt:lpstr>Constructed Response-time</vt:lpstr>
      <vt:lpstr>Math Corner-Time</vt:lpstr>
      <vt:lpstr>Constructed Response-Time</vt:lpstr>
      <vt:lpstr>Math Corner-Time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March Madness Math Corners</dc:title>
  <dc:creator>Holmes, Beatrice</dc:creator>
  <cp:lastModifiedBy>Holmes, Beatrice</cp:lastModifiedBy>
  <cp:revision>26</cp:revision>
  <dcterms:created xsi:type="dcterms:W3CDTF">2017-03-24T19:36:30Z</dcterms:created>
  <dcterms:modified xsi:type="dcterms:W3CDTF">2017-03-30T18:05:09Z</dcterms:modified>
</cp:coreProperties>
</file>